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93" r:id="rId8"/>
    <p:sldId id="259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92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5" r:id="rId40"/>
    <p:sldId id="29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110262-0644-41B3-92FB-76C1327A706D}" type="datetimeFigureOut">
              <a:rPr lang="en-US" smtClean="0"/>
              <a:t>8/31/2012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trolchaos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ppendieck.com/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ensource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Metodologia</a:t>
            </a:r>
            <a:r>
              <a:rPr lang="en-US" dirty="0" smtClean="0"/>
              <a:t> </a:t>
            </a:r>
            <a:r>
              <a:rPr lang="en-US" dirty="0" err="1" smtClean="0"/>
              <a:t>ágil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/>
              <a:t>XP </a:t>
            </a:r>
            <a:r>
              <a:rPr lang="pt-BR" sz="3600"/>
              <a:t>(eXtreme Programming)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XP (eXtreme Programming)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err="1"/>
              <a:t>Projeto</a:t>
            </a:r>
            <a:r>
              <a:rPr lang="en-US" sz="2000" dirty="0"/>
              <a:t> C3 (Chrysler) - Kent Beck, Ward Cunningham and Ron Jeffries (199</a:t>
            </a:r>
            <a:r>
              <a:rPr lang="pt-BR" sz="2000" dirty="0"/>
              <a:t>6</a:t>
            </a:r>
            <a:r>
              <a:rPr lang="en-US" sz="2000" dirty="0"/>
              <a:t>)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http://www.xprogramming.org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 err="1"/>
              <a:t>Valores</a:t>
            </a:r>
            <a:r>
              <a:rPr lang="en-US" sz="2000" dirty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Comunicação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S</a:t>
            </a:r>
            <a:r>
              <a:rPr lang="en-US" sz="2000" dirty="0" err="1"/>
              <a:t>implicidade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F</a:t>
            </a:r>
            <a:r>
              <a:rPr lang="en-US" sz="2000" dirty="0" err="1"/>
              <a:t>eedback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C</a:t>
            </a:r>
            <a:r>
              <a:rPr lang="en-US" sz="2000" dirty="0" err="1"/>
              <a:t>oragem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12 </a:t>
            </a:r>
            <a:r>
              <a:rPr lang="en-US" sz="2000" dirty="0" err="1"/>
              <a:t>Práticas</a:t>
            </a:r>
            <a:r>
              <a:rPr lang="en-US" sz="2000" dirty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Pair </a:t>
            </a:r>
            <a:r>
              <a:rPr lang="en-US" sz="2000" dirty="0" err="1"/>
              <a:t>Programnig</a:t>
            </a:r>
            <a:r>
              <a:rPr lang="en-US" sz="2000" dirty="0"/>
              <a:t>, Refactoring, Simple Design, Test-driven development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Collective Ownership, Coding Standard, Continuous Integration, Sustainable Pace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Customer tests, Whole Team, Planning Game, Small Releases</a:t>
            </a:r>
            <a:r>
              <a:rPr lang="pt-BR" sz="2000" dirty="0"/>
              <a:t>, </a:t>
            </a:r>
            <a:r>
              <a:rPr lang="pt-BR" sz="2000" dirty="0" err="1"/>
              <a:t>Metaphor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pt-BR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 sz="4800"/>
              <a:t>DSDM </a:t>
            </a:r>
            <a:r>
              <a:rPr lang="pt-BR" sz="1800"/>
              <a:t>(Dynamic Systems Development Method)</a:t>
            </a:r>
            <a:br>
              <a:rPr lang="pt-BR" sz="1800"/>
            </a:br>
            <a:r>
              <a:rPr lang="pt-BR" sz="1800"/>
              <a:t>          Método Dinâmico de Desenvolvimento de Sistemas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sz="3400"/>
              <a:t>DSDM </a:t>
            </a:r>
            <a:r>
              <a:rPr lang="pt-BR" sz="2000"/>
              <a:t>(Dynamic Systems Development Method)</a:t>
            </a:r>
            <a:br>
              <a:rPr lang="pt-BR" sz="2000"/>
            </a:br>
            <a:r>
              <a:rPr lang="pt-BR" sz="1600"/>
              <a:t> Método Dinâmico de Desenvolvimento de Sistemas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pt-BR" sz="1900"/>
              <a:t>Proprietária do consórcio DSDM (Reino Unido, 1994)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http://www.dsdm.org/</a:t>
            </a:r>
          </a:p>
          <a:p>
            <a:pPr>
              <a:lnSpc>
                <a:spcPct val="80000"/>
              </a:lnSpc>
            </a:pPr>
            <a:r>
              <a:rPr lang="pt-BR" sz="1900"/>
              <a:t>Ciclo: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Estudo de viabilidade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Estudo do negócio (workshops)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3 ciclos em paralelo, entrelaçados</a:t>
            </a:r>
          </a:p>
          <a:p>
            <a:pPr lvl="2">
              <a:lnSpc>
                <a:spcPct val="80000"/>
              </a:lnSpc>
            </a:pPr>
            <a:r>
              <a:rPr lang="pt-BR" sz="1800"/>
              <a:t>Ciclo do modelo funcional -&gt; análise e protótipos</a:t>
            </a:r>
          </a:p>
          <a:p>
            <a:pPr lvl="2">
              <a:lnSpc>
                <a:spcPct val="80000"/>
              </a:lnSpc>
            </a:pPr>
            <a:r>
              <a:rPr lang="pt-BR" sz="1800"/>
              <a:t>Ciclo de design e build -&gt; engenharia do produto </a:t>
            </a:r>
          </a:p>
          <a:p>
            <a:pPr lvl="2">
              <a:lnSpc>
                <a:spcPct val="80000"/>
              </a:lnSpc>
            </a:pPr>
            <a:r>
              <a:rPr lang="pt-BR" sz="1800"/>
              <a:t>Ciclo de implementação -&gt; implantação operacional</a:t>
            </a:r>
          </a:p>
          <a:p>
            <a:pPr>
              <a:lnSpc>
                <a:spcPct val="80000"/>
              </a:lnSpc>
            </a:pPr>
            <a:r>
              <a:rPr lang="pt-BR" sz="1900"/>
              <a:t>Princípios: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Iterações fixas (2-6 semanas)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Releases freqüentes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Qualidade total</a:t>
            </a:r>
          </a:p>
          <a:p>
            <a:pPr lvl="1">
              <a:lnSpc>
                <a:spcPct val="80000"/>
              </a:lnSpc>
            </a:pPr>
            <a:r>
              <a:rPr lang="pt-BR" sz="1800"/>
              <a:t>Adaptabilidade a mudanças de requisitos</a:t>
            </a:r>
            <a:endParaRPr lang="en-US" sz="1800"/>
          </a:p>
          <a:p>
            <a:pPr>
              <a:lnSpc>
                <a:spcPct val="80000"/>
              </a:lnSpc>
            </a:pPr>
            <a:endParaRPr lang="pt-BR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DSDM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/>
              <a:t>Progenitor do XP</a:t>
            </a:r>
          </a:p>
          <a:p>
            <a:pPr lvl="2"/>
            <a:r>
              <a:rPr lang="en-US"/>
              <a:t>Framework para desenvolvimento rápido de aplicações (RAD)</a:t>
            </a:r>
            <a:endParaRPr lang="pt-BR"/>
          </a:p>
          <a:p>
            <a:pPr lvl="2"/>
            <a:r>
              <a:rPr lang="pt-BR"/>
              <a:t>Fixa tempo e recursos ajustando a quantia de funcionalidades</a:t>
            </a:r>
          </a:p>
          <a:p>
            <a:pPr lvl="2"/>
            <a:r>
              <a:rPr lang="pt-BR"/>
              <a:t>Pequenas equipes</a:t>
            </a:r>
          </a:p>
          <a:p>
            <a:pPr lvl="2"/>
            <a:r>
              <a:rPr lang="pt-BR"/>
              <a:t>Suporta mudanças nos requisitos durante o ciclo de vida</a:t>
            </a:r>
          </a:p>
          <a:p>
            <a:pPr lvl="2"/>
            <a:endParaRPr lang="pt-B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DSDM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17488" y="1484313"/>
            <a:ext cx="8458200" cy="5014912"/>
            <a:chOff x="137" y="935"/>
            <a:chExt cx="5328" cy="3159"/>
          </a:xfrm>
        </p:grpSpPr>
        <p:sp>
          <p:nvSpPr>
            <p:cNvPr id="67588" name="Rectangle 4"/>
            <p:cNvSpPr>
              <a:spLocks noChangeArrowheads="1"/>
            </p:cNvSpPr>
            <p:nvPr/>
          </p:nvSpPr>
          <p:spPr bwMode="auto">
            <a:xfrm>
              <a:off x="137" y="935"/>
              <a:ext cx="5328" cy="2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Font typeface="Wingdings" pitchFamily="2" charset="2"/>
                <a:buNone/>
              </a:pPr>
              <a:r>
                <a:rPr lang="pt-BR" sz="2800">
                  <a:solidFill>
                    <a:schemeClr val="tx2"/>
                  </a:solidFill>
                  <a:latin typeface="Times New Roman" pitchFamily="18" charset="0"/>
                </a:rPr>
                <a:t>O DSDM consiste de 5 fases:</a:t>
              </a:r>
              <a:r>
                <a:rPr lang="pt-BR" sz="2800">
                  <a:latin typeface="Times New Roman" pitchFamily="18" charset="0"/>
                </a:rPr>
                <a:t/>
              </a:r>
              <a:br>
                <a:rPr lang="pt-BR" sz="2800">
                  <a:latin typeface="Times New Roman" pitchFamily="18" charset="0"/>
                </a:rPr>
              </a:br>
              <a:endParaRPr lang="pt-BR" sz="2800">
                <a:latin typeface="Times New Roman" pitchFamily="18" charset="0"/>
              </a:endParaRPr>
            </a:p>
            <a:p>
              <a:pPr marL="342900" indent="-342900">
                <a:spcBef>
                  <a:spcPct val="20000"/>
                </a:spcBef>
              </a:pPr>
              <a:endParaRPr lang="pt-BR" sz="2800">
                <a:latin typeface="Times New Roman" pitchFamily="18" charset="0"/>
              </a:endParaRPr>
            </a:p>
          </p:txBody>
        </p:sp>
        <p:sp>
          <p:nvSpPr>
            <p:cNvPr id="67589" name="AutoShape 5"/>
            <p:cNvSpPr>
              <a:spLocks noChangeArrowheads="1"/>
            </p:cNvSpPr>
            <p:nvPr/>
          </p:nvSpPr>
          <p:spPr bwMode="auto">
            <a:xfrm flipH="1">
              <a:off x="521" y="2478"/>
              <a:ext cx="1497" cy="771"/>
            </a:xfrm>
            <a:custGeom>
              <a:avLst/>
              <a:gdLst>
                <a:gd name="G0" fmla="+- -9767526 0 0"/>
                <a:gd name="G1" fmla="+- -8240761 0 0"/>
                <a:gd name="G2" fmla="+- -9767526 0 -8240761"/>
                <a:gd name="G3" fmla="+- 10800 0 0"/>
                <a:gd name="G4" fmla="+- 0 0 -976752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10800 0 0"/>
                <a:gd name="G9" fmla="+- 0 0 -8240761"/>
                <a:gd name="G10" fmla="+- 10800 0 2700"/>
                <a:gd name="G11" fmla="cos G10 -9767526"/>
                <a:gd name="G12" fmla="sin G10 -9767526"/>
                <a:gd name="G13" fmla="cos 13500 -9767526"/>
                <a:gd name="G14" fmla="sin 13500 -9767526"/>
                <a:gd name="G15" fmla="+- G11 10800 0"/>
                <a:gd name="G16" fmla="+- G12 10800 0"/>
                <a:gd name="G17" fmla="+- G13 10800 0"/>
                <a:gd name="G18" fmla="+- G14 10800 0"/>
                <a:gd name="G19" fmla="*/ 10800 1 2"/>
                <a:gd name="G20" fmla="+- G19 5400 0"/>
                <a:gd name="G21" fmla="cos G20 -9767526"/>
                <a:gd name="G22" fmla="sin G20 -9767526"/>
                <a:gd name="G23" fmla="+- G21 10800 0"/>
                <a:gd name="G24" fmla="+- G12 G23 G22"/>
                <a:gd name="G25" fmla="+- G22 G23 G11"/>
                <a:gd name="G26" fmla="cos 10800 -9767526"/>
                <a:gd name="G27" fmla="sin 10800 -9767526"/>
                <a:gd name="G28" fmla="cos 10800 -9767526"/>
                <a:gd name="G29" fmla="sin 10800 -976752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240761"/>
                <a:gd name="G36" fmla="sin G34 -8240761"/>
                <a:gd name="G37" fmla="+/ -8240761 -976752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10800 G39"/>
                <a:gd name="G43" fmla="sin 108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748 w 21600"/>
                <a:gd name="T5" fmla="*/ 18111 h 21600"/>
                <a:gd name="T6" fmla="*/ 4491 w 21600"/>
                <a:gd name="T7" fmla="*/ 2034 h 21600"/>
                <a:gd name="T8" fmla="*/ 18748 w 21600"/>
                <a:gd name="T9" fmla="*/ 18111 h 21600"/>
                <a:gd name="T10" fmla="*/ -777 w 21600"/>
                <a:gd name="T11" fmla="*/ 3855 h 21600"/>
                <a:gd name="T12" fmla="*/ 2927 w 21600"/>
                <a:gd name="T13" fmla="*/ 2929 h 21600"/>
                <a:gd name="T14" fmla="*/ 3853 w 21600"/>
                <a:gd name="T15" fmla="*/ 663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38" y="5244"/>
                  </a:moveTo>
                  <a:cubicBezTo>
                    <a:pt x="531" y="6922"/>
                    <a:pt x="0" y="8842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8535" y="-1"/>
                    <a:pt x="6328" y="711"/>
                    <a:pt x="4491" y="2034"/>
                  </a:cubicBezTo>
                  <a:cubicBezTo>
                    <a:pt x="6328" y="711"/>
                    <a:pt x="8535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-1" y="8842"/>
                    <a:pt x="531" y="6922"/>
                    <a:pt x="1538" y="5244"/>
                  </a:cubicBezTo>
                  <a:lnTo>
                    <a:pt x="-777" y="3855"/>
                  </a:lnTo>
                  <a:lnTo>
                    <a:pt x="2927" y="2929"/>
                  </a:lnTo>
                  <a:lnTo>
                    <a:pt x="3853" y="6633"/>
                  </a:lnTo>
                  <a:lnTo>
                    <a:pt x="1538" y="5244"/>
                  </a:lnTo>
                  <a:close/>
                </a:path>
              </a:pathLst>
            </a:cu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t-BR" sz="2400">
                  <a:latin typeface="Times New Roman" pitchFamily="18" charset="0"/>
                </a:rPr>
                <a:t>Funcional </a:t>
              </a:r>
            </a:p>
            <a:p>
              <a:pPr algn="ctr"/>
              <a:r>
                <a:rPr lang="pt-BR" sz="2400">
                  <a:latin typeface="Times New Roman" pitchFamily="18" charset="0"/>
                </a:rPr>
                <a:t>Model </a:t>
              </a:r>
            </a:p>
            <a:p>
              <a:pPr algn="ctr"/>
              <a:r>
                <a:rPr lang="pt-BR" sz="2400">
                  <a:latin typeface="Times New Roman" pitchFamily="18" charset="0"/>
                </a:rPr>
                <a:t>Iteration</a:t>
              </a:r>
            </a:p>
          </p:txBody>
        </p:sp>
        <p:sp>
          <p:nvSpPr>
            <p:cNvPr id="67590" name="AutoShape 6"/>
            <p:cNvSpPr>
              <a:spLocks noChangeArrowheads="1"/>
            </p:cNvSpPr>
            <p:nvPr/>
          </p:nvSpPr>
          <p:spPr bwMode="auto">
            <a:xfrm>
              <a:off x="1837" y="1253"/>
              <a:ext cx="2041" cy="862"/>
            </a:xfrm>
            <a:prstGeom prst="triangle">
              <a:avLst>
                <a:gd name="adj" fmla="val 50000"/>
              </a:avLst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1" name="Text Box 7"/>
            <p:cNvSpPr txBox="1">
              <a:spLocks noChangeArrowheads="1"/>
            </p:cNvSpPr>
            <p:nvPr/>
          </p:nvSpPr>
          <p:spPr bwMode="auto">
            <a:xfrm>
              <a:off x="2123" y="1480"/>
              <a:ext cx="121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indent="457200"/>
              <a:r>
                <a:rPr lang="pt-BR" sz="2400">
                  <a:latin typeface="Times New Roman" pitchFamily="18" charset="0"/>
                </a:rPr>
                <a:t>Feasibility</a:t>
              </a:r>
            </a:p>
          </p:txBody>
        </p:sp>
        <p:sp>
          <p:nvSpPr>
            <p:cNvPr id="67592" name="Text Box 8"/>
            <p:cNvSpPr txBox="1">
              <a:spLocks noChangeArrowheads="1"/>
            </p:cNvSpPr>
            <p:nvPr/>
          </p:nvSpPr>
          <p:spPr bwMode="auto">
            <a:xfrm>
              <a:off x="2018" y="1827"/>
              <a:ext cx="1486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indent="457200"/>
              <a:r>
                <a:rPr lang="pt-BR" sz="2400">
                  <a:latin typeface="Times New Roman" pitchFamily="18" charset="0"/>
                </a:rPr>
                <a:t>Review Study</a:t>
              </a:r>
            </a:p>
          </p:txBody>
        </p:sp>
        <p:sp>
          <p:nvSpPr>
            <p:cNvPr id="67593" name="AutoShape 9"/>
            <p:cNvSpPr>
              <a:spLocks noChangeArrowheads="1"/>
            </p:cNvSpPr>
            <p:nvPr/>
          </p:nvSpPr>
          <p:spPr bwMode="auto">
            <a:xfrm flipH="1">
              <a:off x="2154" y="3067"/>
              <a:ext cx="1497" cy="771"/>
            </a:xfrm>
            <a:custGeom>
              <a:avLst/>
              <a:gdLst>
                <a:gd name="G0" fmla="+- -9767526 0 0"/>
                <a:gd name="G1" fmla="+- -8240761 0 0"/>
                <a:gd name="G2" fmla="+- -9767526 0 -8240761"/>
                <a:gd name="G3" fmla="+- 10800 0 0"/>
                <a:gd name="G4" fmla="+- 0 0 -976752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10800 0 0"/>
                <a:gd name="G9" fmla="+- 0 0 -8240761"/>
                <a:gd name="G10" fmla="+- 10800 0 2700"/>
                <a:gd name="G11" fmla="cos G10 -9767526"/>
                <a:gd name="G12" fmla="sin G10 -9767526"/>
                <a:gd name="G13" fmla="cos 13500 -9767526"/>
                <a:gd name="G14" fmla="sin 13500 -9767526"/>
                <a:gd name="G15" fmla="+- G11 10800 0"/>
                <a:gd name="G16" fmla="+- G12 10800 0"/>
                <a:gd name="G17" fmla="+- G13 10800 0"/>
                <a:gd name="G18" fmla="+- G14 10800 0"/>
                <a:gd name="G19" fmla="*/ 10800 1 2"/>
                <a:gd name="G20" fmla="+- G19 5400 0"/>
                <a:gd name="G21" fmla="cos G20 -9767526"/>
                <a:gd name="G22" fmla="sin G20 -9767526"/>
                <a:gd name="G23" fmla="+- G21 10800 0"/>
                <a:gd name="G24" fmla="+- G12 G23 G22"/>
                <a:gd name="G25" fmla="+- G22 G23 G11"/>
                <a:gd name="G26" fmla="cos 10800 -9767526"/>
                <a:gd name="G27" fmla="sin 10800 -9767526"/>
                <a:gd name="G28" fmla="cos 10800 -9767526"/>
                <a:gd name="G29" fmla="sin 10800 -976752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240761"/>
                <a:gd name="G36" fmla="sin G34 -8240761"/>
                <a:gd name="G37" fmla="+/ -8240761 -976752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10800 G39"/>
                <a:gd name="G43" fmla="sin 108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748 w 21600"/>
                <a:gd name="T5" fmla="*/ 18111 h 21600"/>
                <a:gd name="T6" fmla="*/ 4491 w 21600"/>
                <a:gd name="T7" fmla="*/ 2034 h 21600"/>
                <a:gd name="T8" fmla="*/ 18748 w 21600"/>
                <a:gd name="T9" fmla="*/ 18111 h 21600"/>
                <a:gd name="T10" fmla="*/ -777 w 21600"/>
                <a:gd name="T11" fmla="*/ 3855 h 21600"/>
                <a:gd name="T12" fmla="*/ 2927 w 21600"/>
                <a:gd name="T13" fmla="*/ 2929 h 21600"/>
                <a:gd name="T14" fmla="*/ 3853 w 21600"/>
                <a:gd name="T15" fmla="*/ 663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38" y="5244"/>
                  </a:moveTo>
                  <a:cubicBezTo>
                    <a:pt x="531" y="6922"/>
                    <a:pt x="0" y="8842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8535" y="-1"/>
                    <a:pt x="6328" y="711"/>
                    <a:pt x="4491" y="2034"/>
                  </a:cubicBezTo>
                  <a:cubicBezTo>
                    <a:pt x="6328" y="711"/>
                    <a:pt x="8535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-1" y="8842"/>
                    <a:pt x="531" y="6922"/>
                    <a:pt x="1538" y="5244"/>
                  </a:cubicBezTo>
                  <a:lnTo>
                    <a:pt x="-777" y="3855"/>
                  </a:lnTo>
                  <a:lnTo>
                    <a:pt x="2927" y="2929"/>
                  </a:lnTo>
                  <a:lnTo>
                    <a:pt x="3853" y="6633"/>
                  </a:lnTo>
                  <a:lnTo>
                    <a:pt x="1538" y="5244"/>
                  </a:lnTo>
                  <a:close/>
                </a:path>
              </a:pathLst>
            </a:cu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t-BR" sz="2400">
                  <a:latin typeface="Times New Roman" pitchFamily="18" charset="0"/>
                </a:rPr>
                <a:t>Design</a:t>
              </a:r>
            </a:p>
            <a:p>
              <a:pPr algn="ctr"/>
              <a:r>
                <a:rPr lang="pt-BR" sz="2400">
                  <a:latin typeface="Times New Roman" pitchFamily="18" charset="0"/>
                </a:rPr>
                <a:t>And Build</a:t>
              </a:r>
            </a:p>
            <a:p>
              <a:pPr algn="ctr"/>
              <a:r>
                <a:rPr lang="pt-BR" sz="2400">
                  <a:latin typeface="Times New Roman" pitchFamily="18" charset="0"/>
                </a:rPr>
                <a:t>Iteration</a:t>
              </a:r>
            </a:p>
          </p:txBody>
        </p:sp>
        <p:sp>
          <p:nvSpPr>
            <p:cNvPr id="67594" name="AutoShape 10"/>
            <p:cNvSpPr>
              <a:spLocks noChangeArrowheads="1"/>
            </p:cNvSpPr>
            <p:nvPr/>
          </p:nvSpPr>
          <p:spPr bwMode="auto">
            <a:xfrm flipH="1">
              <a:off x="3787" y="2478"/>
              <a:ext cx="1497" cy="771"/>
            </a:xfrm>
            <a:custGeom>
              <a:avLst/>
              <a:gdLst>
                <a:gd name="G0" fmla="+- -9767526 0 0"/>
                <a:gd name="G1" fmla="+- -8240761 0 0"/>
                <a:gd name="G2" fmla="+- -9767526 0 -8240761"/>
                <a:gd name="G3" fmla="+- 10800 0 0"/>
                <a:gd name="G4" fmla="+- 0 0 -9767526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10800 0 0"/>
                <a:gd name="G9" fmla="+- 0 0 -8240761"/>
                <a:gd name="G10" fmla="+- 10800 0 2700"/>
                <a:gd name="G11" fmla="cos G10 -9767526"/>
                <a:gd name="G12" fmla="sin G10 -9767526"/>
                <a:gd name="G13" fmla="cos 13500 -9767526"/>
                <a:gd name="G14" fmla="sin 13500 -9767526"/>
                <a:gd name="G15" fmla="+- G11 10800 0"/>
                <a:gd name="G16" fmla="+- G12 10800 0"/>
                <a:gd name="G17" fmla="+- G13 10800 0"/>
                <a:gd name="G18" fmla="+- G14 10800 0"/>
                <a:gd name="G19" fmla="*/ 10800 1 2"/>
                <a:gd name="G20" fmla="+- G19 5400 0"/>
                <a:gd name="G21" fmla="cos G20 -9767526"/>
                <a:gd name="G22" fmla="sin G20 -9767526"/>
                <a:gd name="G23" fmla="+- G21 10800 0"/>
                <a:gd name="G24" fmla="+- G12 G23 G22"/>
                <a:gd name="G25" fmla="+- G22 G23 G11"/>
                <a:gd name="G26" fmla="cos 10800 -9767526"/>
                <a:gd name="G27" fmla="sin 10800 -9767526"/>
                <a:gd name="G28" fmla="cos 10800 -9767526"/>
                <a:gd name="G29" fmla="sin 10800 -9767526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8240761"/>
                <a:gd name="G36" fmla="sin G34 -8240761"/>
                <a:gd name="G37" fmla="+/ -8240761 -9767526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10800 G39"/>
                <a:gd name="G43" fmla="sin 108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8748 w 21600"/>
                <a:gd name="T5" fmla="*/ 18111 h 21600"/>
                <a:gd name="T6" fmla="*/ 4491 w 21600"/>
                <a:gd name="T7" fmla="*/ 2034 h 21600"/>
                <a:gd name="T8" fmla="*/ 18748 w 21600"/>
                <a:gd name="T9" fmla="*/ 18111 h 21600"/>
                <a:gd name="T10" fmla="*/ -777 w 21600"/>
                <a:gd name="T11" fmla="*/ 3855 h 21600"/>
                <a:gd name="T12" fmla="*/ 2927 w 21600"/>
                <a:gd name="T13" fmla="*/ 2929 h 21600"/>
                <a:gd name="T14" fmla="*/ 3853 w 21600"/>
                <a:gd name="T15" fmla="*/ 663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38" y="5244"/>
                  </a:moveTo>
                  <a:cubicBezTo>
                    <a:pt x="531" y="6922"/>
                    <a:pt x="0" y="8842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8535" y="-1"/>
                    <a:pt x="6328" y="711"/>
                    <a:pt x="4491" y="2034"/>
                  </a:cubicBezTo>
                  <a:cubicBezTo>
                    <a:pt x="6328" y="711"/>
                    <a:pt x="8535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5" y="21600"/>
                    <a:pt x="0" y="16764"/>
                    <a:pt x="0" y="10800"/>
                  </a:cubicBezTo>
                  <a:cubicBezTo>
                    <a:pt x="-1" y="8842"/>
                    <a:pt x="531" y="6922"/>
                    <a:pt x="1538" y="5244"/>
                  </a:cubicBezTo>
                  <a:lnTo>
                    <a:pt x="-777" y="3855"/>
                  </a:lnTo>
                  <a:lnTo>
                    <a:pt x="2927" y="2929"/>
                  </a:lnTo>
                  <a:lnTo>
                    <a:pt x="3853" y="6633"/>
                  </a:lnTo>
                  <a:lnTo>
                    <a:pt x="1538" y="5244"/>
                  </a:lnTo>
                  <a:close/>
                </a:path>
              </a:pathLst>
            </a:cu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t-BR" sz="2400">
                  <a:latin typeface="Times New Roman" pitchFamily="18" charset="0"/>
                </a:rPr>
                <a:t>Implementation</a:t>
              </a:r>
            </a:p>
          </p:txBody>
        </p:sp>
        <p:sp>
          <p:nvSpPr>
            <p:cNvPr id="67595" name="Line 11"/>
            <p:cNvSpPr>
              <a:spLocks noChangeShapeType="1"/>
            </p:cNvSpPr>
            <p:nvPr/>
          </p:nvSpPr>
          <p:spPr bwMode="auto">
            <a:xfrm flipH="1">
              <a:off x="1655" y="2115"/>
              <a:ext cx="681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596" name="Line 12"/>
            <p:cNvSpPr>
              <a:spLocks noChangeShapeType="1"/>
            </p:cNvSpPr>
            <p:nvPr/>
          </p:nvSpPr>
          <p:spPr bwMode="auto">
            <a:xfrm flipH="1" flipV="1">
              <a:off x="3225" y="2186"/>
              <a:ext cx="841" cy="335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597" name="Line 13"/>
            <p:cNvSpPr>
              <a:spLocks noChangeShapeType="1"/>
            </p:cNvSpPr>
            <p:nvPr/>
          </p:nvSpPr>
          <p:spPr bwMode="auto">
            <a:xfrm flipH="1" flipV="1">
              <a:off x="2125" y="2729"/>
              <a:ext cx="1540" cy="4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 type="triangle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598" name="Arc 14"/>
            <p:cNvSpPr>
              <a:spLocks/>
            </p:cNvSpPr>
            <p:nvPr/>
          </p:nvSpPr>
          <p:spPr bwMode="auto">
            <a:xfrm>
              <a:off x="1250" y="3248"/>
              <a:ext cx="908" cy="39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053"/>
                <a:gd name="T1" fmla="*/ 0 h 21600"/>
                <a:gd name="T2" fmla="*/ 21053 w 21053"/>
                <a:gd name="T3" fmla="*/ 16772 h 21600"/>
                <a:gd name="T4" fmla="*/ 0 w 21053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53" h="21600" fill="none" extrusionOk="0">
                  <a:moveTo>
                    <a:pt x="-1" y="0"/>
                  </a:moveTo>
                  <a:cubicBezTo>
                    <a:pt x="10069" y="0"/>
                    <a:pt x="18802" y="6957"/>
                    <a:pt x="21053" y="16771"/>
                  </a:cubicBezTo>
                </a:path>
                <a:path w="21053" h="21600" stroke="0" extrusionOk="0">
                  <a:moveTo>
                    <a:pt x="-1" y="0"/>
                  </a:moveTo>
                  <a:cubicBezTo>
                    <a:pt x="10069" y="0"/>
                    <a:pt x="18802" y="6957"/>
                    <a:pt x="21053" y="1677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599" name="Arc 15"/>
            <p:cNvSpPr>
              <a:spLocks/>
            </p:cNvSpPr>
            <p:nvPr/>
          </p:nvSpPr>
          <p:spPr bwMode="auto">
            <a:xfrm rot="-13610839" flipH="1" flipV="1">
              <a:off x="3393" y="3347"/>
              <a:ext cx="1071" cy="424"/>
            </a:xfrm>
            <a:custGeom>
              <a:avLst/>
              <a:gdLst>
                <a:gd name="G0" fmla="+- 0 0 0"/>
                <a:gd name="G1" fmla="+- 20973 0 0"/>
                <a:gd name="G2" fmla="+- 21600 0 0"/>
                <a:gd name="T0" fmla="*/ 5165 w 21053"/>
                <a:gd name="T1" fmla="*/ 0 h 20973"/>
                <a:gd name="T2" fmla="*/ 21053 w 21053"/>
                <a:gd name="T3" fmla="*/ 16145 h 20973"/>
                <a:gd name="T4" fmla="*/ 0 w 21053"/>
                <a:gd name="T5" fmla="*/ 20973 h 20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53" h="20973" fill="none" extrusionOk="0">
                  <a:moveTo>
                    <a:pt x="5165" y="-1"/>
                  </a:moveTo>
                  <a:cubicBezTo>
                    <a:pt x="13084" y="1949"/>
                    <a:pt x="19230" y="8195"/>
                    <a:pt x="21053" y="16144"/>
                  </a:cubicBezTo>
                </a:path>
                <a:path w="21053" h="20973" stroke="0" extrusionOk="0">
                  <a:moveTo>
                    <a:pt x="5165" y="-1"/>
                  </a:moveTo>
                  <a:cubicBezTo>
                    <a:pt x="13084" y="1949"/>
                    <a:pt x="19230" y="8195"/>
                    <a:pt x="21053" y="16144"/>
                  </a:cubicBezTo>
                  <a:lnTo>
                    <a:pt x="0" y="20973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00" name="Arc 16"/>
            <p:cNvSpPr>
              <a:spLocks/>
            </p:cNvSpPr>
            <p:nvPr/>
          </p:nvSpPr>
          <p:spPr bwMode="auto">
            <a:xfrm rot="10800000" flipH="1" flipV="1">
              <a:off x="2117" y="2883"/>
              <a:ext cx="1451" cy="279"/>
            </a:xfrm>
            <a:custGeom>
              <a:avLst/>
              <a:gdLst>
                <a:gd name="G0" fmla="+- 3931 0 0"/>
                <a:gd name="G1" fmla="+- 21600 0 0"/>
                <a:gd name="G2" fmla="+- 21600 0 0"/>
                <a:gd name="T0" fmla="*/ 0 w 25411"/>
                <a:gd name="T1" fmla="*/ 361 h 21600"/>
                <a:gd name="T2" fmla="*/ 25411 w 25411"/>
                <a:gd name="T3" fmla="*/ 19322 h 21600"/>
                <a:gd name="T4" fmla="*/ 3931 w 2541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411" h="21600" fill="none" extrusionOk="0">
                  <a:moveTo>
                    <a:pt x="-1" y="360"/>
                  </a:moveTo>
                  <a:cubicBezTo>
                    <a:pt x="1296" y="120"/>
                    <a:pt x="2612" y="-1"/>
                    <a:pt x="3931" y="0"/>
                  </a:cubicBezTo>
                  <a:cubicBezTo>
                    <a:pt x="14978" y="0"/>
                    <a:pt x="24245" y="8336"/>
                    <a:pt x="25410" y="19322"/>
                  </a:cubicBezTo>
                </a:path>
                <a:path w="25411" h="21600" stroke="0" extrusionOk="0">
                  <a:moveTo>
                    <a:pt x="-1" y="360"/>
                  </a:moveTo>
                  <a:cubicBezTo>
                    <a:pt x="1296" y="120"/>
                    <a:pt x="2612" y="-1"/>
                    <a:pt x="3931" y="0"/>
                  </a:cubicBezTo>
                  <a:cubicBezTo>
                    <a:pt x="14978" y="0"/>
                    <a:pt x="24245" y="8336"/>
                    <a:pt x="25410" y="19322"/>
                  </a:cubicBezTo>
                  <a:lnTo>
                    <a:pt x="3931" y="21600"/>
                  </a:lnTo>
                  <a:close/>
                </a:path>
              </a:pathLst>
            </a:custGeom>
            <a:noFill/>
            <a:ln w="9525">
              <a:solidFill>
                <a:schemeClr val="folHlink"/>
              </a:solidFill>
              <a:round/>
              <a:headEnd type="triangle" w="lg" len="lg"/>
              <a:tailEnd type="none" w="lg" len="lg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/>
              <a:t>DSDM</a:t>
            </a:r>
            <a:r>
              <a:rPr lang="pt-BR" sz="2800"/>
              <a:t> - Cargos e Responsabilidades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 sz="2100" b="1"/>
              <a:t>Desenvolvedores</a:t>
            </a:r>
            <a:r>
              <a:rPr lang="pt-BR" sz="2100"/>
              <a:t>  (Developers)</a:t>
            </a:r>
          </a:p>
          <a:p>
            <a:pPr>
              <a:lnSpc>
                <a:spcPct val="90000"/>
              </a:lnSpc>
            </a:pPr>
            <a:r>
              <a:rPr lang="pt-BR" sz="2100" b="1"/>
              <a:t>Desenvolvedores  Sêniores</a:t>
            </a:r>
            <a:r>
              <a:rPr lang="pt-BR" sz="2100"/>
              <a:t> (Senior Developers)</a:t>
            </a:r>
          </a:p>
          <a:p>
            <a:pPr>
              <a:lnSpc>
                <a:spcPct val="90000"/>
              </a:lnSpc>
            </a:pPr>
            <a:r>
              <a:rPr lang="pt-BR" sz="2100" b="1"/>
              <a:t>Coordenador Técnico</a:t>
            </a:r>
            <a:r>
              <a:rPr lang="pt-BR" sz="2100"/>
              <a:t> (Technical Coordinator</a:t>
            </a:r>
          </a:p>
          <a:p>
            <a:pPr>
              <a:lnSpc>
                <a:spcPct val="90000"/>
              </a:lnSpc>
            </a:pPr>
            <a:r>
              <a:rPr lang="pt-BR" sz="2100" b="1"/>
              <a:t>Usuário Embaixador</a:t>
            </a:r>
            <a:r>
              <a:rPr lang="pt-BR" sz="2100"/>
              <a:t> (Ambassador User)</a:t>
            </a:r>
          </a:p>
          <a:p>
            <a:pPr>
              <a:lnSpc>
                <a:spcPct val="90000"/>
              </a:lnSpc>
            </a:pPr>
            <a:r>
              <a:rPr lang="pt-BR" sz="2100" b="1"/>
              <a:t>Usuário Consultor</a:t>
            </a:r>
            <a:r>
              <a:rPr lang="pt-BR" sz="2100"/>
              <a:t> (Adviser User)</a:t>
            </a:r>
          </a:p>
          <a:p>
            <a:pPr>
              <a:lnSpc>
                <a:spcPct val="90000"/>
              </a:lnSpc>
            </a:pPr>
            <a:r>
              <a:rPr lang="pt-BR" sz="2100" b="1"/>
              <a:t>Visionário</a:t>
            </a:r>
            <a:r>
              <a:rPr lang="pt-BR" sz="2100"/>
              <a:t> (Visionary)</a:t>
            </a:r>
          </a:p>
          <a:p>
            <a:pPr>
              <a:lnSpc>
                <a:spcPct val="90000"/>
              </a:lnSpc>
            </a:pPr>
            <a:r>
              <a:rPr lang="pt-BR" sz="2100" b="1"/>
              <a:t>Executivo responsável</a:t>
            </a:r>
            <a:r>
              <a:rPr lang="pt-BR" sz="2100"/>
              <a:t> (Executive Sponsor)</a:t>
            </a:r>
          </a:p>
          <a:p>
            <a:pPr>
              <a:lnSpc>
                <a:spcPct val="90000"/>
              </a:lnSpc>
            </a:pPr>
            <a:r>
              <a:rPr lang="pt-BR" sz="2100" b="1"/>
              <a:t>Especialísta do domínio</a:t>
            </a:r>
            <a:r>
              <a:rPr lang="pt-BR" sz="2100"/>
              <a:t> (Domain experts)</a:t>
            </a:r>
          </a:p>
          <a:p>
            <a:pPr>
              <a:lnSpc>
                <a:spcPct val="90000"/>
              </a:lnSpc>
            </a:pPr>
            <a:r>
              <a:rPr lang="pt-BR" sz="2100" b="1"/>
              <a:t>Gerente do domínio</a:t>
            </a:r>
            <a:r>
              <a:rPr lang="pt-BR" sz="2100"/>
              <a:t> (Domain manager)</a:t>
            </a:r>
          </a:p>
          <a:p>
            <a:pPr>
              <a:lnSpc>
                <a:spcPct val="90000"/>
              </a:lnSpc>
            </a:pPr>
            <a:endParaRPr lang="pt-BR" sz="2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/>
              <a:t>DSDM</a:t>
            </a:r>
            <a:r>
              <a:rPr lang="pt-BR" sz="2800"/>
              <a:t> -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 sz="1800"/>
              <a:t>Usuário sempre envolvido</a:t>
            </a:r>
          </a:p>
          <a:p>
            <a:pPr>
              <a:lnSpc>
                <a:spcPct val="90000"/>
              </a:lnSpc>
            </a:pPr>
            <a:r>
              <a:rPr lang="pt-BR" sz="1800"/>
              <a:t>Equipe do DSDM autorizada a tomar decisões</a:t>
            </a:r>
          </a:p>
          <a:p>
            <a:pPr>
              <a:lnSpc>
                <a:spcPct val="90000"/>
              </a:lnSpc>
            </a:pPr>
            <a:r>
              <a:rPr lang="pt-BR" sz="1800"/>
              <a:t>Foco na freqüente entrega de produtos</a:t>
            </a:r>
          </a:p>
          <a:p>
            <a:pPr>
              <a:lnSpc>
                <a:spcPct val="90000"/>
              </a:lnSpc>
            </a:pPr>
            <a:r>
              <a:rPr lang="pt-BR" sz="1800"/>
              <a:t>Adaptação ao negócio é o critério para entregas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pt-BR" sz="1800"/>
              <a:t>	</a:t>
            </a:r>
            <a:r>
              <a:rPr lang="pt-BR" sz="2000" b="1"/>
              <a:t>“Construa o produto certo antes de você construí-lo corretamente”</a:t>
            </a:r>
          </a:p>
          <a:p>
            <a:pPr>
              <a:lnSpc>
                <a:spcPct val="90000"/>
              </a:lnSpc>
            </a:pPr>
            <a:r>
              <a:rPr lang="pt-BR" sz="1800"/>
              <a:t>Desenvolvimento iterativo e incremental</a:t>
            </a:r>
          </a:p>
          <a:p>
            <a:pPr>
              <a:lnSpc>
                <a:spcPct val="90000"/>
              </a:lnSpc>
            </a:pPr>
            <a:r>
              <a:rPr lang="pt-BR" sz="1800"/>
              <a:t>Mudanças são reversíveis utilizando pequenas iterações</a:t>
            </a:r>
          </a:p>
          <a:p>
            <a:pPr>
              <a:lnSpc>
                <a:spcPct val="90000"/>
              </a:lnSpc>
            </a:pPr>
            <a:r>
              <a:rPr lang="pt-BR" sz="1800"/>
              <a:t>Requisitos são acompanhados em alto nível</a:t>
            </a:r>
          </a:p>
          <a:p>
            <a:pPr>
              <a:lnSpc>
                <a:spcPct val="90000"/>
              </a:lnSpc>
            </a:pPr>
            <a:r>
              <a:rPr lang="pt-BR" sz="1800"/>
              <a:t>Testes integrados ao ciclo de vida</a:t>
            </a:r>
          </a:p>
          <a:p>
            <a:pPr>
              <a:lnSpc>
                <a:spcPct val="90000"/>
              </a:lnSpc>
            </a:pPr>
            <a:endParaRPr lang="pt-BR"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/>
              <a:t>Crystal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Família Crystal/Clear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800"/>
              <a:t>Alistair Cockburn (IBM – </a:t>
            </a:r>
            <a:r>
              <a:rPr lang="pt-BR" sz="1800"/>
              <a:t>anos </a:t>
            </a:r>
            <a:r>
              <a:rPr lang="en-US" sz="1800"/>
              <a:t>90)</a:t>
            </a:r>
            <a:endParaRPr lang="pt-BR" sz="1800"/>
          </a:p>
          <a:p>
            <a:pPr lvl="1">
              <a:lnSpc>
                <a:spcPct val="90000"/>
              </a:lnSpc>
            </a:pPr>
            <a:r>
              <a:rPr lang="en-US" sz="1800"/>
              <a:t>http://alistair.cockburn.us/</a:t>
            </a:r>
          </a:p>
          <a:p>
            <a:pPr>
              <a:lnSpc>
                <a:spcPct val="90000"/>
              </a:lnSpc>
            </a:pPr>
            <a:r>
              <a:rPr lang="en-US" sz="1800"/>
              <a:t>Cada projeto uma metodologia.</a:t>
            </a:r>
          </a:p>
          <a:p>
            <a:pPr lvl="1">
              <a:lnSpc>
                <a:spcPct val="90000"/>
              </a:lnSpc>
            </a:pPr>
            <a:r>
              <a:rPr lang="pt-BR" sz="1800"/>
              <a:t>4 p</a:t>
            </a:r>
            <a:r>
              <a:rPr lang="en-US" sz="1800"/>
              <a:t>arâmetros</a:t>
            </a:r>
            <a:r>
              <a:rPr lang="pt-BR" sz="1800"/>
              <a:t> determinam o método de desenvolvimento:</a:t>
            </a:r>
            <a:r>
              <a:rPr lang="en-US" sz="1800"/>
              <a:t> </a:t>
            </a:r>
            <a:endParaRPr lang="pt-BR" sz="1800"/>
          </a:p>
          <a:p>
            <a:pPr lvl="2">
              <a:lnSpc>
                <a:spcPct val="90000"/>
              </a:lnSpc>
            </a:pPr>
            <a:r>
              <a:rPr lang="pt-BR" sz="1800"/>
              <a:t>T</a:t>
            </a:r>
            <a:r>
              <a:rPr lang="en-US" sz="1800"/>
              <a:t>amanho da equipe</a:t>
            </a:r>
            <a:endParaRPr lang="pt-BR" sz="1800"/>
          </a:p>
          <a:p>
            <a:pPr lvl="2">
              <a:lnSpc>
                <a:spcPct val="90000"/>
              </a:lnSpc>
            </a:pPr>
            <a:r>
              <a:rPr lang="pt-BR" sz="1800"/>
              <a:t>L</a:t>
            </a:r>
            <a:r>
              <a:rPr lang="en-US" sz="1800"/>
              <a:t>ocalização geográfica</a:t>
            </a:r>
            <a:endParaRPr lang="pt-BR" sz="1800"/>
          </a:p>
          <a:p>
            <a:pPr lvl="2">
              <a:lnSpc>
                <a:spcPct val="90000"/>
              </a:lnSpc>
            </a:pPr>
            <a:r>
              <a:rPr lang="en-US" sz="1800"/>
              <a:t>Criticalidade</a:t>
            </a:r>
            <a:r>
              <a:rPr lang="pt-BR" sz="1800"/>
              <a:t>/Segurança</a:t>
            </a:r>
          </a:p>
          <a:p>
            <a:pPr lvl="2">
              <a:lnSpc>
                <a:spcPct val="90000"/>
              </a:lnSpc>
            </a:pPr>
            <a:r>
              <a:rPr lang="pt-BR" sz="1800"/>
              <a:t>R</a:t>
            </a:r>
            <a:r>
              <a:rPr lang="en-US" sz="1800"/>
              <a:t>ecursos</a:t>
            </a:r>
            <a:endParaRPr lang="pt-BR" sz="1800"/>
          </a:p>
          <a:p>
            <a:pPr lvl="1">
              <a:lnSpc>
                <a:spcPct val="90000"/>
              </a:lnSpc>
            </a:pPr>
            <a:r>
              <a:rPr lang="pt-BR" sz="1800"/>
              <a:t>A recomendação de quais os artefatos, papéis e ciclo de desenvolvimento de um projeto é parametrizada.</a:t>
            </a:r>
          </a:p>
          <a:p>
            <a:pPr lvl="1">
              <a:lnSpc>
                <a:spcPct val="90000"/>
              </a:lnSpc>
            </a:pPr>
            <a:r>
              <a:rPr lang="pt-BR" sz="1800"/>
              <a:t>O processo </a:t>
            </a:r>
            <a:r>
              <a:rPr lang="en-US" sz="1800"/>
              <a:t>é revisado no fim de cada iteração.</a:t>
            </a:r>
          </a:p>
          <a:p>
            <a:pPr>
              <a:lnSpc>
                <a:spcPct val="90000"/>
              </a:lnSpc>
            </a:pPr>
            <a:endParaRPr lang="pt-BR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Fonte</a:t>
            </a:r>
            <a:r>
              <a:rPr lang="en-US" dirty="0" smtClean="0"/>
              <a:t>:</a:t>
            </a:r>
          </a:p>
          <a:p>
            <a:r>
              <a:rPr lang="en-US" dirty="0" smtClean="0"/>
              <a:t>Pressman, 2004</a:t>
            </a:r>
          </a:p>
          <a:p>
            <a:r>
              <a:rPr lang="en-US" dirty="0" err="1" smtClean="0"/>
              <a:t>Aulas</a:t>
            </a:r>
            <a:r>
              <a:rPr lang="en-US" dirty="0" smtClean="0"/>
              <a:t> Prof. </a:t>
            </a:r>
            <a:r>
              <a:rPr lang="en-US" dirty="0" err="1" smtClean="0"/>
              <a:t>Auxiliadora</a:t>
            </a:r>
            <a:r>
              <a:rPr lang="en-US" dirty="0" smtClean="0"/>
              <a:t> </a:t>
            </a:r>
            <a:r>
              <a:rPr lang="en-US" dirty="0" err="1" smtClean="0"/>
              <a:t>Freire</a:t>
            </a:r>
            <a:r>
              <a:rPr lang="en-US" dirty="0" smtClean="0"/>
              <a:t> e </a:t>
            </a:r>
            <a:r>
              <a:rPr lang="pt-BR" dirty="0" smtClean="0"/>
              <a:t>Sabrina </a:t>
            </a:r>
            <a:r>
              <a:rPr lang="pt-BR" dirty="0" err="1" smtClean="0"/>
              <a:t>Schürhaus</a:t>
            </a:r>
            <a:endParaRPr lang="pt-BR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Crystal/Clear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 sz="2000"/>
              <a:t>Na verdade é um conjunto de metodologias</a:t>
            </a:r>
          </a:p>
          <a:p>
            <a:pPr>
              <a:lnSpc>
                <a:spcPct val="90000"/>
              </a:lnSpc>
            </a:pPr>
            <a:endParaRPr lang="pt-BR" sz="2000"/>
          </a:p>
          <a:p>
            <a:pPr>
              <a:lnSpc>
                <a:spcPct val="90000"/>
              </a:lnSpc>
            </a:pPr>
            <a:r>
              <a:rPr lang="pt-BR" sz="2000"/>
              <a:t>Voltada para projetos pequenos (até 6 desenvolvedores)</a:t>
            </a:r>
          </a:p>
          <a:p>
            <a:pPr>
              <a:lnSpc>
                <a:spcPct val="90000"/>
              </a:lnSpc>
            </a:pPr>
            <a:endParaRPr lang="pt-BR" sz="2000"/>
          </a:p>
          <a:p>
            <a:pPr>
              <a:lnSpc>
                <a:spcPct val="90000"/>
              </a:lnSpc>
            </a:pPr>
            <a:r>
              <a:rPr lang="pt-BR" sz="2000"/>
              <a:t>Especificação e projeto são feitos informalmente usando quadros publicamente visíveis. </a:t>
            </a:r>
          </a:p>
          <a:p>
            <a:pPr>
              <a:lnSpc>
                <a:spcPct val="90000"/>
              </a:lnSpc>
            </a:pPr>
            <a:endParaRPr lang="pt-BR" sz="2000"/>
          </a:p>
          <a:p>
            <a:pPr>
              <a:lnSpc>
                <a:spcPct val="90000"/>
              </a:lnSpc>
            </a:pPr>
            <a:r>
              <a:rPr lang="pt-BR" sz="2000"/>
              <a:t>A metodologia e propositalmente pouco definida. Para permitir que cada ONG implemente as atividades que lhes pareçam mais adequadas. Fornecendo um mínimo de suporte útil a documentação e comunicação.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/>
              <a:t>ASD </a:t>
            </a:r>
            <a:r>
              <a:rPr lang="en-US" sz="3400"/>
              <a:t>(</a:t>
            </a:r>
            <a:r>
              <a:rPr lang="en-US" sz="2400"/>
              <a:t>Adaptive Software Development)</a:t>
            </a:r>
            <a:br>
              <a:rPr lang="en-US" sz="2400"/>
            </a:br>
            <a:r>
              <a:rPr lang="en-US" sz="1600"/>
              <a:t>Desenvolvimento Adaptável de Software</a:t>
            </a:r>
            <a:endParaRPr lang="pt-BR" sz="1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800"/>
              <a:t>ASD </a:t>
            </a:r>
            <a:r>
              <a:rPr lang="en-US" sz="2000"/>
              <a:t>(Adaptive Software Development)</a:t>
            </a:r>
            <a:br>
              <a:rPr lang="en-US" sz="2000"/>
            </a:br>
            <a:r>
              <a:rPr lang="en-US" sz="1600"/>
              <a:t>Desenvolvimento Adaptável de Software</a:t>
            </a:r>
            <a:endParaRPr lang="pt-BR" sz="160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900"/>
              <a:t>Jim Highsmith (1997)</a:t>
            </a:r>
            <a:endParaRPr lang="pt-BR" sz="1900"/>
          </a:p>
          <a:p>
            <a:pPr lvl="1">
              <a:lnSpc>
                <a:spcPct val="80000"/>
              </a:lnSpc>
            </a:pPr>
            <a:r>
              <a:rPr lang="en-US" sz="1800"/>
              <a:t>http://www.adaptivesd.com/</a:t>
            </a:r>
          </a:p>
          <a:p>
            <a:pPr>
              <a:lnSpc>
                <a:spcPct val="80000"/>
              </a:lnSpc>
            </a:pPr>
            <a:r>
              <a:rPr lang="en-US" sz="1900"/>
              <a:t>Sistemas complexos =&gt; Resultados imprevisíveis</a:t>
            </a:r>
          </a:p>
          <a:p>
            <a:pPr>
              <a:lnSpc>
                <a:spcPct val="80000"/>
              </a:lnSpc>
            </a:pPr>
            <a:r>
              <a:rPr lang="en-US" sz="1900">
                <a:sym typeface="Wingdings" pitchFamily="2" charset="2"/>
              </a:rPr>
              <a:t>Ciclo:</a:t>
            </a:r>
          </a:p>
          <a:p>
            <a:pPr>
              <a:lnSpc>
                <a:spcPct val="80000"/>
              </a:lnSpc>
            </a:pPr>
            <a:r>
              <a:rPr lang="en-US" sz="2100">
                <a:sym typeface="Wingdings" pitchFamily="2" charset="2"/>
              </a:rPr>
              <a:t> </a:t>
            </a:r>
            <a:r>
              <a:rPr lang="en-US" sz="1700"/>
              <a:t>Colaboração </a:t>
            </a:r>
            <a:r>
              <a:rPr lang="en-US" sz="1700">
                <a:sym typeface="Wingdings" pitchFamily="2" charset="2"/>
              </a:rPr>
              <a:t> EspeculaçãoAprendizado</a:t>
            </a:r>
            <a:r>
              <a:rPr lang="en-US" sz="2100">
                <a:sym typeface="Wingdings" pitchFamily="2" charset="2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sz="1900">
                <a:sym typeface="Wingdings" pitchFamily="2" charset="2"/>
              </a:rPr>
              <a:t>Abordagem:</a:t>
            </a:r>
          </a:p>
          <a:p>
            <a:pPr lvl="1">
              <a:lnSpc>
                <a:spcPct val="80000"/>
              </a:lnSpc>
            </a:pPr>
            <a:r>
              <a:rPr lang="en-US" sz="1800">
                <a:sym typeface="Wingdings" pitchFamily="2" charset="2"/>
              </a:rPr>
              <a:t>Do it </a:t>
            </a:r>
            <a:r>
              <a:rPr lang="en-US" sz="1800" i="1">
                <a:sym typeface="Wingdings" pitchFamily="2" charset="2"/>
              </a:rPr>
              <a:t>wrong</a:t>
            </a:r>
            <a:r>
              <a:rPr lang="en-US" sz="1800">
                <a:sym typeface="Wingdings" pitchFamily="2" charset="2"/>
              </a:rPr>
              <a:t> the first time</a:t>
            </a:r>
            <a:r>
              <a:rPr lang="pt-BR" sz="1800">
                <a:sym typeface="Wingdings" pitchFamily="2" charset="2"/>
              </a:rPr>
              <a:t>: erre cedo, corrija cedo, não potencialize mal-entendidos. </a:t>
            </a:r>
          </a:p>
          <a:p>
            <a:pPr lvl="1">
              <a:lnSpc>
                <a:spcPct val="80000"/>
              </a:lnSpc>
            </a:pPr>
            <a:r>
              <a:rPr lang="en-US" sz="1800" i="1">
                <a:sym typeface="Wingdings" pitchFamily="2" charset="2"/>
              </a:rPr>
              <a:t>Good enough</a:t>
            </a:r>
            <a:r>
              <a:rPr lang="pt-BR" sz="1800" i="1">
                <a:sym typeface="Wingdings" pitchFamily="2" charset="2"/>
              </a:rPr>
              <a:t> quality</a:t>
            </a:r>
            <a:r>
              <a:rPr lang="en-US" sz="1800">
                <a:sym typeface="Wingdings" pitchFamily="2" charset="2"/>
              </a:rPr>
              <a:t>: melhor compromisso entre dimensões de qualidade </a:t>
            </a:r>
            <a:r>
              <a:rPr lang="pt-BR" sz="1800">
                <a:sym typeface="Wingdings" pitchFamily="2" charset="2"/>
              </a:rPr>
              <a:t>(extrínseca e intrínseca) </a:t>
            </a:r>
            <a:r>
              <a:rPr lang="en-US" sz="1800">
                <a:sym typeface="Wingdings" pitchFamily="2" charset="2"/>
              </a:rPr>
              <a:t>para os recursos disponíveis.</a:t>
            </a:r>
          </a:p>
          <a:p>
            <a:pPr lvl="1">
              <a:lnSpc>
                <a:spcPct val="80000"/>
              </a:lnSpc>
            </a:pPr>
            <a:r>
              <a:rPr lang="pt-BR" sz="1800">
                <a:sym typeface="Wingdings" pitchFamily="2" charset="2"/>
              </a:rPr>
              <a:t>Mecânica: </a:t>
            </a:r>
            <a:r>
              <a:rPr lang="en-US" sz="1800">
                <a:sym typeface="Wingdings" pitchFamily="2" charset="2"/>
              </a:rPr>
              <a:t>RAD</a:t>
            </a:r>
            <a:r>
              <a:rPr lang="pt-BR" sz="1800">
                <a:sym typeface="Wingdings" pitchFamily="2" charset="2"/>
              </a:rPr>
              <a:t> (rapid application development)</a:t>
            </a:r>
            <a:r>
              <a:rPr lang="en-US" sz="1800">
                <a:sym typeface="Wingdings" pitchFamily="2" charset="2"/>
              </a:rPr>
              <a:t>, sessões JAD</a:t>
            </a:r>
            <a:r>
              <a:rPr lang="pt-BR" sz="1800">
                <a:sym typeface="Wingdings" pitchFamily="2" charset="2"/>
              </a:rPr>
              <a:t> (joint application development) com o cliente.</a:t>
            </a:r>
            <a:endParaRPr lang="en-US" sz="1800">
              <a:sym typeface="Wingdings" pitchFamily="2" charset="2"/>
            </a:endParaRPr>
          </a:p>
          <a:p>
            <a:pPr>
              <a:lnSpc>
                <a:spcPct val="80000"/>
              </a:lnSpc>
            </a:pPr>
            <a:endParaRPr lang="pt-BR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ASD</a:t>
            </a:r>
          </a:p>
        </p:txBody>
      </p:sp>
      <p:pic>
        <p:nvPicPr>
          <p:cNvPr id="70661" name="Picture 5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875" y="1949450"/>
            <a:ext cx="4421188" cy="3598863"/>
          </a:xfrm>
          <a:noFill/>
          <a:ln/>
        </p:spPr>
      </p:pic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827088" y="1844675"/>
            <a:ext cx="5473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/>
              <a:t>Ciclos de 3 fases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ASD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/>
              <a:t>Iterativo e incremental</a:t>
            </a:r>
            <a:endParaRPr lang="pt-BR" sz="1800"/>
          </a:p>
          <a:p>
            <a:r>
              <a:rPr lang="pt-BR" sz="1800"/>
              <a:t>Sistemas grandes e complexos</a:t>
            </a:r>
          </a:p>
          <a:p>
            <a:r>
              <a:rPr lang="pt-BR" sz="1800"/>
              <a:t>Framework para evitar o caos</a:t>
            </a:r>
          </a:p>
          <a:p>
            <a:r>
              <a:rPr lang="pt-BR" sz="1800"/>
              <a:t>Cliente sempre presente:</a:t>
            </a:r>
          </a:p>
          <a:p>
            <a:pPr lvl="1" algn="ctr">
              <a:buFont typeface="Wingdings" pitchFamily="2" charset="2"/>
              <a:buNone/>
            </a:pPr>
            <a:r>
              <a:rPr lang="pt-BR" sz="1700"/>
              <a:t>Desenvolvimento de aplicações em conjunto (Joint Application development – JAD)</a:t>
            </a:r>
          </a:p>
          <a:p>
            <a:endParaRPr lang="pt-BR"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ASD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pt-BR" sz="2800" b="1" dirty="0"/>
              <a:t>Especular</a:t>
            </a:r>
          </a:p>
          <a:p>
            <a:pPr lvl="1">
              <a:lnSpc>
                <a:spcPct val="80000"/>
              </a:lnSpc>
            </a:pPr>
            <a:r>
              <a:rPr lang="pt-BR" sz="2800" dirty="0"/>
              <a:t>Fixa prazos e objetivos</a:t>
            </a:r>
          </a:p>
          <a:p>
            <a:pPr lvl="1">
              <a:lnSpc>
                <a:spcPct val="80000"/>
              </a:lnSpc>
            </a:pPr>
            <a:r>
              <a:rPr lang="pt-BR" sz="2800" dirty="0"/>
              <a:t>Define um plano baseado em componentes</a:t>
            </a:r>
          </a:p>
          <a:p>
            <a:pPr>
              <a:lnSpc>
                <a:spcPct val="80000"/>
              </a:lnSpc>
            </a:pPr>
            <a:r>
              <a:rPr lang="pt-BR" sz="2800" b="1" dirty="0"/>
              <a:t>Colaborar</a:t>
            </a:r>
          </a:p>
          <a:p>
            <a:pPr lvl="1">
              <a:lnSpc>
                <a:spcPct val="80000"/>
              </a:lnSpc>
            </a:pPr>
            <a:r>
              <a:rPr lang="pt-BR" sz="2800" dirty="0"/>
              <a:t>Construção concorrente de vários componentes</a:t>
            </a:r>
          </a:p>
          <a:p>
            <a:pPr>
              <a:lnSpc>
                <a:spcPct val="80000"/>
              </a:lnSpc>
            </a:pPr>
            <a:r>
              <a:rPr lang="pt-BR" sz="2800" b="1" dirty="0"/>
              <a:t>Aprender </a:t>
            </a:r>
          </a:p>
          <a:p>
            <a:pPr lvl="1">
              <a:lnSpc>
                <a:spcPct val="80000"/>
              </a:lnSpc>
            </a:pPr>
            <a:r>
              <a:rPr lang="pt-BR" sz="2800" dirty="0"/>
              <a:t>Repetitivas revisões de qualidade e foco na </a:t>
            </a:r>
            <a:r>
              <a:rPr lang="pt-BR" sz="2800" dirty="0" err="1"/>
              <a:t>demostranção</a:t>
            </a:r>
            <a:r>
              <a:rPr lang="pt-BR" sz="2800" dirty="0"/>
              <a:t> das funcionalidades desenvolvidas (</a:t>
            </a:r>
            <a:r>
              <a:rPr lang="pt-BR" sz="2800" dirty="0" err="1"/>
              <a:t>Learning</a:t>
            </a:r>
            <a:r>
              <a:rPr lang="pt-BR" sz="2800" dirty="0"/>
              <a:t> loop)</a:t>
            </a:r>
          </a:p>
          <a:p>
            <a:pPr lvl="1">
              <a:lnSpc>
                <a:spcPct val="80000"/>
              </a:lnSpc>
            </a:pPr>
            <a:r>
              <a:rPr lang="pt-BR" sz="2800" dirty="0"/>
              <a:t>Presença do cliente e especialistas do domínio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pt-BR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800" dirty="0"/>
              <a:t>Os ciclos duram de 4 a 8 semanas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ASD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9600" cy="49974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600" b="1" dirty="0" err="1"/>
              <a:t>Orientado</a:t>
            </a:r>
            <a:r>
              <a:rPr lang="en-US" sz="1600" b="1" dirty="0"/>
              <a:t> a </a:t>
            </a:r>
            <a:r>
              <a:rPr lang="en-US" sz="1600" b="1" dirty="0" err="1"/>
              <a:t>missões</a:t>
            </a:r>
            <a:r>
              <a:rPr lang="en-US" sz="1600" b="1" dirty="0"/>
              <a:t> </a:t>
            </a:r>
          </a:p>
          <a:p>
            <a:pPr lvl="1">
              <a:lnSpc>
                <a:spcPct val="80000"/>
              </a:lnSpc>
            </a:pPr>
            <a:r>
              <a:rPr lang="pt-BR" sz="1600" dirty="0"/>
              <a:t>Atividades são justificadas através de uma missão, que pode mudar ao longo do projeto</a:t>
            </a:r>
          </a:p>
          <a:p>
            <a:pPr>
              <a:lnSpc>
                <a:spcPct val="80000"/>
              </a:lnSpc>
            </a:pPr>
            <a:r>
              <a:rPr lang="pt-BR" sz="1600" b="1" dirty="0"/>
              <a:t>Baseado em componentes</a:t>
            </a:r>
          </a:p>
          <a:p>
            <a:pPr lvl="1">
              <a:lnSpc>
                <a:spcPct val="80000"/>
              </a:lnSpc>
            </a:pPr>
            <a:r>
              <a:rPr lang="pt-BR" sz="1600" dirty="0"/>
              <a:t>Construir o sistema em pequenos pedaços</a:t>
            </a:r>
          </a:p>
          <a:p>
            <a:pPr>
              <a:lnSpc>
                <a:spcPct val="80000"/>
              </a:lnSpc>
            </a:pPr>
            <a:r>
              <a:rPr lang="pt-BR" sz="1600" b="1" dirty="0"/>
              <a:t>Iterativo</a:t>
            </a:r>
          </a:p>
          <a:p>
            <a:pPr lvl="1">
              <a:lnSpc>
                <a:spcPct val="80000"/>
              </a:lnSpc>
            </a:pPr>
            <a:r>
              <a:rPr lang="pt-BR" sz="1600" dirty="0"/>
              <a:t>Desenvolvimento em cascata (</a:t>
            </a:r>
            <a:r>
              <a:rPr lang="pt-BR" sz="1600" dirty="0" err="1"/>
              <a:t>Waterfall</a:t>
            </a:r>
            <a:r>
              <a:rPr lang="pt-BR" sz="1600" dirty="0"/>
              <a:t>) só funciona em ambientes bem definidos e compreendidos.</a:t>
            </a:r>
          </a:p>
          <a:p>
            <a:pPr lvl="1">
              <a:lnSpc>
                <a:spcPct val="80000"/>
              </a:lnSpc>
            </a:pPr>
            <a:r>
              <a:rPr lang="pt-BR" sz="1600" dirty="0"/>
              <a:t> foco em refazer do que fazer corretamente já na primeira vez.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pt-BR" sz="1600" dirty="0"/>
          </a:p>
          <a:p>
            <a:pPr>
              <a:lnSpc>
                <a:spcPct val="80000"/>
              </a:lnSpc>
            </a:pPr>
            <a:r>
              <a:rPr lang="pt-BR" sz="1600" b="1" dirty="0"/>
              <a:t>Prazos pré-fixados</a:t>
            </a:r>
          </a:p>
          <a:p>
            <a:pPr lvl="1">
              <a:lnSpc>
                <a:spcPct val="80000"/>
              </a:lnSpc>
            </a:pPr>
            <a:endParaRPr lang="pt-BR" sz="1600" dirty="0"/>
          </a:p>
          <a:p>
            <a:pPr>
              <a:lnSpc>
                <a:spcPct val="80000"/>
              </a:lnSpc>
            </a:pPr>
            <a:r>
              <a:rPr lang="pt-BR" sz="1600" b="1" dirty="0"/>
              <a:t>Tolerância a mudanças (</a:t>
            </a:r>
            <a:r>
              <a:rPr lang="pt-BR" sz="1600" b="1" dirty="0" err="1"/>
              <a:t>Change-tolerant</a:t>
            </a:r>
            <a:r>
              <a:rPr lang="pt-BR" sz="1600" b="1" dirty="0"/>
              <a:t>)</a:t>
            </a:r>
          </a:p>
          <a:p>
            <a:pPr lvl="1">
              <a:lnSpc>
                <a:spcPct val="80000"/>
              </a:lnSpc>
            </a:pPr>
            <a:r>
              <a:rPr lang="pt-BR" sz="1600" dirty="0"/>
              <a:t>As mudanças são </a:t>
            </a:r>
            <a:r>
              <a:rPr lang="pt-BR" sz="1600" dirty="0" err="1"/>
              <a:t>freqüentes</a:t>
            </a:r>
            <a:endParaRPr lang="pt-BR" sz="1600" dirty="0"/>
          </a:p>
          <a:p>
            <a:pPr lvl="1">
              <a:lnSpc>
                <a:spcPct val="80000"/>
              </a:lnSpc>
            </a:pPr>
            <a:r>
              <a:rPr lang="pt-BR" sz="1600" dirty="0"/>
              <a:t>É sempre melhor estar pronto a adaptá-las do que controlá-las</a:t>
            </a:r>
          </a:p>
          <a:p>
            <a:pPr lvl="1">
              <a:lnSpc>
                <a:spcPct val="80000"/>
              </a:lnSpc>
            </a:pPr>
            <a:r>
              <a:rPr lang="pt-BR" sz="1600" dirty="0"/>
              <a:t>Constante avaliação de quais componentes podem mudar</a:t>
            </a:r>
          </a:p>
          <a:p>
            <a:pPr lvl="1">
              <a:lnSpc>
                <a:spcPct val="80000"/>
              </a:lnSpc>
            </a:pPr>
            <a:endParaRPr lang="pt-BR" sz="1600" dirty="0"/>
          </a:p>
          <a:p>
            <a:pPr>
              <a:lnSpc>
                <a:spcPct val="80000"/>
              </a:lnSpc>
            </a:pPr>
            <a:r>
              <a:rPr lang="pt-BR" sz="1600" b="1" dirty="0"/>
              <a:t>Orientado a riscos (</a:t>
            </a:r>
            <a:r>
              <a:rPr lang="pt-BR" sz="1600" b="1" dirty="0" err="1"/>
              <a:t>Risk</a:t>
            </a:r>
            <a:r>
              <a:rPr lang="pt-BR" sz="1600" b="1" dirty="0"/>
              <a:t> </a:t>
            </a:r>
            <a:r>
              <a:rPr lang="pt-BR" sz="1600" b="1" dirty="0" err="1"/>
              <a:t>driver</a:t>
            </a:r>
            <a:r>
              <a:rPr lang="pt-BR" sz="1600" b="1" dirty="0"/>
              <a:t>)</a:t>
            </a:r>
          </a:p>
          <a:p>
            <a:pPr lvl="1">
              <a:lnSpc>
                <a:spcPct val="80000"/>
              </a:lnSpc>
            </a:pPr>
            <a:r>
              <a:rPr lang="pt-BR" sz="1600" dirty="0"/>
              <a:t>Itens de alto risco são desenvolvidos primeiro</a:t>
            </a:r>
          </a:p>
          <a:p>
            <a:pPr lvl="1">
              <a:lnSpc>
                <a:spcPct val="80000"/>
              </a:lnSpc>
            </a:pPr>
            <a:endParaRPr lang="pt-BR" sz="1400" dirty="0"/>
          </a:p>
          <a:p>
            <a:pPr lvl="1">
              <a:lnSpc>
                <a:spcPct val="80000"/>
              </a:lnSpc>
            </a:pPr>
            <a:endParaRPr lang="pt-BR" sz="800" dirty="0"/>
          </a:p>
          <a:p>
            <a:pPr>
              <a:lnSpc>
                <a:spcPct val="80000"/>
              </a:lnSpc>
            </a:pPr>
            <a:endParaRPr lang="pt-BR" sz="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 sz="4600"/>
              <a:t>SCRUM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Rugby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4" name="AutoShape 2" descr="data:image/jpeg;base64,/9j/4AAQSkZJRgABAQAAAQABAAD/2wCEAAkGBhQSERUUExQVFRQVGBcXGBcYGBwYFxgYGhgXGBoaGBcYGyYeFxkkGhgVIC8gIycpLCwsFx4xNTAqNSYrLCkBCQoKDgwOGg8PGjAkHyQsLCwsLSwsLCwsLCwsKSwsLCwsLCksLCwsKSwpLCwsLCwsLCwsLCwsLCwsLCwsLCwsLP/AABEIALcBEwMBIgACEQEDEQH/xAAcAAABBQEBAQAAAAAAAAAAAAAGAAIDBAUBBwj/xABEEAACAQIEAwUFBQcCBQMFAAABAhEAAwQSITEFQVEGEyJhcQcygZGhFEKx0fAjM1JiksHhcvEWJIKT0hdT4kNEY4Oy/8QAGgEAAwEBAQEAAAAAAAAAAAAAAAECAwQFBv/EADERAAICAQMCBAIKAwEAAAAAAAABAhEDEiExBEETUWGRBSIUQnGBobHB0eHwFTIzI//aAAwDAQACEQMRAD8A89wmCETGlTjCKw0GnWtUoAscoquLeRRrprWVjM88PUVOthOldv3wEneq1i/mGvxpgWmw9uBFV3w6gExoKkLACTyrpuhlJGtAGRiLysQAIFPuW4Ncu2QYy7zT76wasRVyQ3rUar4jU90aT0qFdyaYEDrJqS04U6/Kmu3IVLhbfiE0APW2S0kb8quhBTbi604tUgMyU1CNyae7aVSB1oAt39BI1qubtWbaaUy/hdJFADNxIp9u3Mzyq1hVAUV29YnbQ0rGRizpO4qe7hhl2qWwuURUhalYFRcLDDpVtiFBNVrd5iTNPZpoYHPtAdTFZht1PlykjkagDxtTQjgsVOmDE0z7TUymdjTAa1oDlUBtTVl10piKI11oAjs2tCagxGpmtBGGsVDfQDWgCjkp+UmpxBqVLAGtFgUjapVaNdosAh4nbgAzVQ3c4iIH41exAzSJ6VGbcaVCGVnsgrEVGV8MbVO3lSRNKYzOyljrtV+2VCxXGtVE6UWIhGHUGZqri310q2tqSarY21FUgIM2mtVAYNPLkimKNRVCHqlSYfRxTnNNsjxUAXLzVwCmuKcoqQJBbmonwoBqZWp5E0DIQKljSlfwr2zDoyHoylT8iKeiUgGoIp4p4t0slIDgakGrhFIJQM7XDXYpsSfOgRFcTnVJqKrViwilXs3b1wGHKuERNtF5u3XasPimHtK02ixRpjN7wgwQYoUuw2jOA0rsmurzrkVZImYxT1uGDTJp4GlIDtsaGm3FMU1aTOdqAEfOrMyulVGNS9/C6UARNcpVWeSaVOgDG2IkmrAtZqnwlkPIPKry4YAVkVRlrhBVVxBNR8TvNnMGK5ZmNadAOIpuSpIrkVIyJV1NUuLL4Zq+NzVPip8BqlyJmJypi7ins1K371akj1BNPs+8K6K5a94UAWL+lOz1JfSo3aImpA53+sbVvcAvQGywpY/vdmVVykhG+6SWEkawANiZxhaVhNbnBLDBS2QmyDBYjwAtlEE7Sco030qJ3pdFwq9zT4ji7ikK11r6Pltulxi4ysQFK5icjLIIYQR6EgjaCNDv/et+9e2BAViywSNNIykxJyhtfnpUHEuymJw2t20cuvjXxp8WX3f+qDWeK9O5eXTq2Muuha7TlNamYwrTVWpppKKQEJt03LBnpVwLSUWhJuvkUCdBLN0CjmfoN6a3A5ajKdTJJJkzoTOvnyrKx2HZYaDkYtlPImQDHmIFVMVxN2YkeEbADoBG/WucMxa22Pe2xcRonUq480YbH1BFOMKYN2jqmuVzvFZjlBCyYBMkDlJ5mukVRIzLUiCm2xU6bUgIedIipAutdKUAQMKSiakao3t0ARugmlTgtKgA5w0jPFXcMDzpvDcG8t4G/pP5VqLgLke439JrKjRAXxNP2hrlgaVq8S4BfLz3NyOuU12x2WxRGli4R/pq2nRPczYpprZXslizth7n0/OpV7CY5tsM/wA1H4tU0x2Do3NUOLe5Ra/YLHAmcOw5+8n/AJVXxfs5x9xYWxP/AFoPxarSYmAVpda6ghqM8P7JeIwCbA163bf/AJU4+x/iOYfsrY1jW8m8etaUSCJrlgeMUcN7H+ISARZHreWnWPY5js0lsMI//N8eS0UAK4qoXsZqPbnsnxUwbmFHP99/8ajHsrxMhe+wknQftue22WTSphZq+zbsHYuWRfxCC4zE5EacgUGAxUe8SQd5ERprXoPaHs+mKw/2ee7QFCMqiFykbLttPzrH4NjrdpEtI0NaVbbIxAcZBlzQYkGJBHWiHC4pmdgQuTkQdZBMyPl8uc01RKkmB9j2XFbyFnTu0dWgAzcAk6yfDEAc9z5UaYjDTqDBjQj8PTyqfFX9Ph9dax8RxUqq5oLTrGkD06UopRVId72APtF7LLay37SBV924q6KGPuuBsAdQY0mOtAor17iHHLWJXura/aWcEFF90AgSXce7G/kQKBr/AGQRLjo+Mw9sqSIckHynQaxFLS5P5RRyRYN5qeK17nZ60P8A73DnfYmq68Kt7farM+QPy9afhT8itSKitWJjXD3yGOVRpO/61ozxnZy3YcW7+Ms23KqwBDHc7NGxjXnFC/angf2dwc6OLgzIyHMrKeatADAHQ7EVkmroutjIuxy1FcuLCz1rj1C9bED7Rq4r6Vnoa0eHQ0hjHTnRVgQzVm2ulPuYVZ94fKnrZUfe+lN45C1IYqU9k51LoNidfKmvljcz0ip0SC0VWWu3FruSusvrRoYWiuK7ThbpUaGFoO8O9wzN67/UatZHj99d/rNMwmCYxpHxH51efAtB0+o/OlryepajEGeIY+6Gy99djzdvzqO3xS9H767/ANxvzqbG8Lus5ITTrmX867b4Fd0GUa7eIfnT1ZK7k0iD7fd/927/ANxvzrhxlz/3bv8A3G/OtA9mLwAJCa/zrypv/D1zrb/rFTeT1HSMtr7kmXc/9bfnVLiGJdUkO39R/OiBezryfFa/rFV+I9mGKkd7YnzuafhTTn6ipAqmOuHd2+dRtjHkeI/Ot612QOxxGGH/AOz/ABUT9kYM/asL/X/itPmFsZZvseZp9hyQfhRCnY23GuPwg8sxNVbXZ1ReS0mIt3O8IGZAWj4DU/CqhqsTozrrxVrg+M7u9acEAq6tMTEEHbnRTxD2d20MPjrIYRoEYnXrB8EedVF7G4ODm4pZRl+73bTP9VY233Kqgrw/a58SAj2bT3mZERwMhUsyrJIkwJnQjSaN7NvI7Zti245HbXyPWvLeEJbs30ZcQrojKwuqpytGpULuDIIo+4f24wt5wiX17w6G3qHzHXwiNRqdRUY2977FTS2aRq8d4h9nsm5BaNMvWfODHr6V5nxvt1jnuZMFZKqrFS4XOXaIO4gKNRtyn09N4twcYiyyGV2ILA6HkRPyMV5F2rxBwitZtupN1gXK6FcoXw8mQyJOYazI2miTle3ARca3IT2zx1k5bz93dgmVAWQGgi4g8BYTvHQGsXHcVLsXuMWZt2O5gAfgAKsYPiF3FELdveJR+8bW4bUDMgIGa4dAQvkfgdYv7NjLDWQndKqZkZ1VriIggkQxMEjadSdeZGsMXyt2S5XweaHHp1q1wq13t62ERrhzKcqDMTBHLpV/GdlsExHc38SDpmFy0oE9QUY6eWprOxvECls4a3Nu2pOaCVa6Z0a6Z10iF91Z0GpJUYa9rG7QxOzjPcZrr7zz1JmCNTyMiq2F7O4m5bWFBBdsoZ0VidAcodgTMbLNEOD44joXhV3AnVgee41Ou/oag43dUYa3bzAv3jOUmWVSigGOSnWPSssWqU9LNJqKjaB7F8BxFtWNyxdRUiS1tlAmY1I12O3Ss3LW5hsY1tkYQQhkI4zJtBBQ6QQSD61JdsWr4LG0tgSoz2s3dLMRntksY0YypB8m2rrljaMFIHCNalTQipL+CK3O7JEhoJGo33B5j86u3OHohJOY6afnWNlFa3qaui2OtV0ZP5qtWSOQ+tFBZGbtNDVJiFHSo5C+dKgE1dd9aaTPKnWhRQjopVJlPlSpDC3B2/dqy9tdRG9LCZIU94Pkdavi3aJA7wAnbwn9DSTPICoakWqAPF2irtNWLQ0rXuvhBeOe3fvjqGFpCfTKWjfdl6xyrLXtuUzCzh8OignLmti4yAiCAXnNrrLZiIAHOWtyXsdAHlXWUDpUJ9pHEIAGKZQI0VbajTb3UFX7vtcxzIFc2yANSEGZh5k6H4inpYWRWeHXGgi05DEKpCGGPRTEE+la3EuwF1kZVu4U3FEtb75Qy+RLALPXWoOB8YutcD2HZbzbBPvTyyjRh5RGlElvso96WvNh7dzKwykmRGoZe7JFoyACsHRjoDWSlb9TRxpWA/CfZ9jLrlO6CBfeuuwFkel0Eq//AEzUnFuw32V0LXrF+dctq4oJhiCoRiHuExEKK2MT2kUXHtYtCj2IVUt+K3A5JPuyIIOuaZJ1om4ecA2EXE3Rdtqz90GJXUkwTIUwhIPT3TNaXLyIWnzB/DCGQNaVbazIcW4AIO1kBjm15hdtxM09+7MsHw2EQnLIQWy0y2U90pdxETPhEjrrocY4Xbt3Ft/ZcTkcwL1tzdXKYg5Etzm/l08iRWJ2h7MW8M9rvLirnMhVu3BcCmPE2ewe71jcnY9Kyjjk+XsazzR7Lcq8axP2cwStxSAVuW9bbAkjRo01BEGDNZfDbNnGXbKXLyWCxILkZgomQrAR18JJ6g6RGjb4fbxPeJae8yKZDXSAqiIlrmUZgY0kAjTQamr1zsNjcbke5ctmymW2t5ntqhtgwchTRgI5T671WNQjJxXJnKcppNm5PDuHuLd0G8loAjMqs1xzr41bS2o5CMxI1JGh0F9otlk7uxhAiNoQtzujvsDaAI086He13Yu/edAb+Et2kAW3N0nP4RLHKp2jLJ10PWhq9wE4a07JeZrkbgZUA55ZaSxGxIEQeZBBJ0uasuCvtZ6Fje1ZvNFjFXbNtCq5FCHu8o1TKvvAAnmNgDMUM8QxWGuuS2HOIuHQPevOzmf5UKqPIQY8688S+y6qxXloY0+FH/Z7tSUtratsRdABuXAFFxiRMZ4zZVEDQ7yamScN7sqLjPZKhcKxWHuomGFi3bxiXkW26iM50YNck5lBGbMQwiAYI0BN2g7DmybdmziJvXJcobYYAAQSjgZ1CiYnU6mZ3wcRx4FLjulv7RbDPavZQrT96SB72Wf9WsycpCfiVy6mdrjG5lZUukk3EB97K2/MjyzGIJrWPUaKfZkLA3aHcT7LX0t5VbDkZTnNy9+1H+piQF6Acog1V4BicThsn/Jri4zZQX75chGoW2lwqDJY5sp06RQndxDN7zFo0Gumm2n999adh8fctiEcpJk5TlJ6Sw1IHSYr05Q1qrOdOmelcX7M4V7huWrN6w7KuZbdsNbtXB7zqGdSdDlKqNYBGsEjFvspbW53QvW7lx4KpdW5h3MgnwlxkYmDqGI21PLV9lWBu3sRcvZixsJCZtVFy4T4oPMAM3IkkSda9Fvdm0NvLeto6toxLNnc+8SShXxlhMgTXHJeG9N2ac7o8K412fv2MQtprTKzn9mCQA4Ogysxg66bzNTYjGPhEFu34XaDceFM/wAKo2sKNztJPSK9JscEwdi662FxFzLvh1cC2rxEi64BIysASs7wSZgZ3GOJXOItasH7NbUOLSWjcuXCSObd3PhGUy0j3TryLUpcULSuQJ4XgRi1DXLOzZe/Rha1j7wykXDqJyrm2k61p43sd3jRbvG5A1W1YuuwEwJWASSYkgQJGtFp7APbtk38XbGWMgtWPAg1LaAoNSeeulD3GOymLjPZxVq/Kg93afu7sTP7qdT5Bi2m1Y6f/SrVGny6PUo4n2ZvbIz31RjGly1ctgbatcINtdxu3SK5Y7AXDbLri8GeaL3pzONNgVGUyVGsb8hrWpw/hN5bC9zicRausPE3eMbZIJkMmrDmsjpsZNad7Dd6VOJ+y3CFAZ1t3bd6ebZ1tQx1mGBGg23ollxdmLwp+QEY/sVjbWrYa4w/itgXV+dosB8ayOI8PvWBN2zdtg7Z0ZAfiwFencIwGCw4zM997wPgeHtIoB0B7slj58vKs3i3bvFNmXDlVFvUq1u2GKnmqMsOAROmvOOYeJLJw0TJOPKPObOMB00npVoEjUggHyNavEu2uMvgi5fYg7hQqA/0KKrW+1GKW33a4m8qfwi4wH0M1t4PqRZVA/lb5GuUn4k5JLHMx3LEkn60qPBj5hYRWuE4gKAHXTan3luBCtxwSYGm8Vv8Qxtm0hckGBy3k7AfrlQxjrqxnBmRJbqCPrvXj4Z5J7y4+w3ok4jcUKAurbny8ydpoUvgDUGZ/OiLgvZy/js+Qi3aWQ1x5gnfLPX6CdSJEt7Y8NSzbtIihWtSGGhLqxkOWHvENoekgDSK7scdKIlKwZzA05SPIDnTEUHr/erfB+EHEX0sqYLtlk7Ablj5BQT8K1IPRexnCzhsM1w6XHzgNpKWp0VWG2b3j1lR1nF4lfYEsXI+vPbzohxnFbGEVrNy5AWVgqxbQaaKOn1oG4px204IViZI1ykbfCuSUZSkjeLSiRcUvG7+1CEKCLZYmZYLoNtDl1iTpTX47dawmHZybKHMqQND4ucSfebc861cbjEbhYAg5XSCOTBmJnoSrH5etCtu+Dof1+VdMEkqRhK27CHAdsMXZQJaxFxEGgUEEAdFkGB5CK7i8UbbEv8AtcQdXa4c4Q/wwffccyZA2jSayuH3slzMROQM4H8yqSp8wDB+FNW5JmdTr5n86mUdUqfH5/x+YuFY7ivE2e2qM7HxMxXYDYLI2P3iBsPUmrfA+KlVGfEqqIYFl0dlK7nKVUi2TJ1HPfTeuuGtuTnzbaZd59IM+lcwtq3abOJxD/8A00Ahc0mDcBOYkQZUAjq0VSjFKkik29wyxyZ7Jg5WEMk6MrjUAjkd1I8zQvf4yb65ScpjUD+3lWvh0YhULZmglj1djmc/1E60JcXwbWLrDaDKnfwnlPOufGk217G8nJK/cff4Y6iYkdRU6iLveoSshdPPKuYHyzTHwqXhvHEKlLukg+nz5GqFzHKtdeNJt6zKW1aTeTHC4IO+oYafMdarHGXmIsjc+EwNXGw320gHrA2O8WE4Neu4S5jLZUrZfK6z4gCF8UbFTmjQyIqTBceXecrQQJ6kRv8AHestMYy2VorW2t2XLeBtW5F3M7RqEdVRSeWeGzsOcACdJNQYjArE2ySeaESw9GAAfccgddjqRRvXSyBHg+c7Hyjen3yCMp18/wBc66FlnZzHs3sw7PYjDYVmKopuuWIfMHXKMoQoQMp+9JJ0YacxZXjuEbGI5xGHS/bJVu8Z3XJBBFu46qiPMHw6ECBoST5Tb7eY5VyLibgGWNcpMcpYgmeUzNYeaulY7bbY3ILu2HHD9pxKC79otsYtv3pcKhlwogwSjOQOkVQ7BYsW+JYVm27wL6ZwUH1YUPZ6Vu8VYMN1IYeoMj8KajGKaXfn8gtn0VjMN3tpQDoS3qZYgfTX4V5riMB3Nwq2pB0P69PpR3huLBLFt9WbukuR1zL1565qp8XwiupuuoEBZmdTpKjaSNvWehrxs0XyjpxszcXhbt7DC7bch1kuABLr/FsTmGuvMelDmGa4zKO8YAk+KZ09CDVz/iZlFy0EUIQMh0lAvvepII15RI61jW+PYayjFnGcNKgAnMOYkCB8f8VKWqqKbaIOPccv4S93bKjqRKv7uYc+okHShrifGDfuBiApAjQzAGu/XWiT2hYi3fsYe5baVZmgwRoBB0Oo8U/Kge22XnNdeOMYu6MpTk1VlrN0pA1LisFctgF7bKrAENEqQQCCGEg6RzqoLs7a+fKunUuxnRYDUqgmuUWAecbS3cHd7quzCRLc2HlyE8gKF72GdGW27fsydG5D16H12mtHEY4g6a+Q1/2rNxt9mhTqW+6BPPT1M8hXBBNcnTkaYXXuInD2FwloZ3cgoo8XiaI2O89OZ3om4V7N79pcr28xOrFSsSdwC2scvPWh/sb2UuWSL92RdEZF5oOp6NGw5euxcXuc2cnqZJ+przM/xTHjlpitVepzeLpdoxOJex8N+6s3kPWUZJ/0yCPgRQ4OyTYLE5bhlssxl93MdD7x1MH4etHd3HG0DcLskTqCQSfLqaEbuPLs1y4fE5nUyegEnoAB8K0wdc+oi6jRtiet3Rl9s8Ye5C6sC8nMSSG3lddJgzQ3wvgjX9ZCpMZj18hzrS7S8TDqbY1Mg+kVH2e4jlK2yYnb1nb413x1rH6lS0uZO+Aa3msWyhFxCjZ1METmBEH3gQCDuPTSh7FcNe00MPiNQYo4tWUOKtd4VVTmlmfu10B3cI8emUz5biv25w9lEBtG20XCpNvEC+mzaOuS29p9NiCp110qscpNJimoq0DvZrhF7E3hZslQ0MwznKAFEnXeeWnWpeLcHbCMtpz+0bxFfuqpmI56kfSrPYPEi3ixcYDIiXCco1PgIAGu5JA+NZPG8TduXnu3QQ1w5vQcgD0AgfChTk8rjW1Lf132MSW0J9a2WxTKgGZVMa5URSecEqompeGcCW4VOZhKqTEAjwjYmmcXwFmyCYZon32memggVMskZPSbxxSitRTs8dW00hSx5n/J/tVDjmPa86u2WCggDWBJ0M8/hWe11rjydSx+pq7e4YbRGYgmJgVqoxTvuRqbVCwPCWuuLdpGd22VQWY6awBrWtx/sJfwwt98gtu6llSQTlBjxRop+PPWK9J9mHA1XBreygXLpeW+9lDZQAeQ8O1S+0bA/wDLi4FDFHhuoVtJmdNQvzryH8Wj9I8BLvV+v2fac8ptcAx7LeA4jEYXGWFCojMnjuSAG55YU5iAFMSOXWtz/wBCLTEm5jACZgqq6mDEqY5wTB/GRa9mlonCM3I3X5dFQf2owFkEVy9T8ZeHLKCjx6/wHiOjw7tR2RucPbJeAdG/d3rbSp8oOzfyn4E71j8OAuZ1L5CELLMQxQZshJPhlQY8wBzr6A4nwe3etm3dQOh3B09CDuCOteDdpuB/ZcRctakKxCk7ld1J84I+Ndvw/wCIrqri1UluXGVlSyJ2pxXWmYMafryqU19RB3BMzfJTuPBqK7iY+OwqHE3yzkncn8NKZYuQ4LDMOY/Xz+FcTmzWj0i3x3ELgbdoKjNYylLhY5gqkGIjUZdIn41Zxfbv7QEQDKqKBlP8Uaknn0Hx61lcCvEWwT5UO8QwjW7xdQ3dFgMwByhiJy5tpHTpXDetuEjelBKSN/GqGYKTAZlBI1gMQpPnoTRDifZ9gU0u4h5U6jMsmOWVUJE+tCiw6wT6H4VpYCzdKSQI1gzq0bmI5df81D1RjSZVKTtmT2yw9tLlrD4d5wygsjEksGdvGrHyKyBAPiO9U8F2Kv3v3UMAQCdQqztJqTtBg7heUUsraQBJn03og4Z297jD9wqDvB92CAD1PU1rrlpTiZOKTplvBdjcYiBABKADcajcEdRGnwq3g+yV8Em7hrF7QiHOxPMZdZFY3D+1d5Lpvq03HGV1eSrAcjHTlERRxge3llwveI9puZjNbn/UNQPUV5fVT6yDcsSTX4/nuEnOtuDAPYe8dRh8Mo6a6fSuUd2MbnUMr2yp2IYEfOaVeO/i3Vp7pez/AHMvFmeO8WJuuWVRbtiYGgAHIQNzEa/Gi7sH2ZW0q4ltbjiU00RWBg/6iNZ5A6c6BuyvDrmNvLbcsbKQbhG+Xks9WOnzPKvSOMdrbOGt5lR7gU5fABkUjQKz7DpEH0r2OvyTVYMT3fl5dl945u9kE5CEEs0QOgG0zqToPyrzrtl7RVDG3gmJ08V0wYPS2CII/m+XWhHtB2vv4okO2W3M5F28sx3c+vyFYlsAkyQIBOpiY5Dzq+l+GKHzZqb8v3/tEKPmEeE40Xts91i9wMZLEkwQIAJ5b6VSxXHS06GeXQfCKixWBOZe6tt+0QOAJb+INHOAVb5Vn20ZmKgajedAsblidgPOvUjjit6NnJ1QmuTvUT3Yp2JuqPCkmN31E/6Qdh66ny2qoTWxAfdmeJ3lyXluMrBSoYaGCddeugpccxL4u5F4h8hDF8q54giCwAJG5g/w0L4fil5LaqgMCZLDqTtrVmzddGzqxYkeOdPpyA5VzuDV0zVzVUEuEt2rSwgEnmNyKq3sAMSsbKD0kiNx5VhyGggkMP1p0+FaPA8TfuXe5tau/vdAF++x5QN+unOKzlDQnK/c08ZcNbBDbQWlgHYb0OcQtC6QXJ7svlPUnKxn0EQfUUdD2cKY7/F3GQe8qJ3QkwB4iSY3nTz0rzntFiVN5kw5/wCXRotLmLTyza6ksZPxFc3S58eaT8N3XLrb8e5M86nslsauEx2GsoUWyrloIuZvEpn01FZHGLytdYqcyjn5fo1r8QwH2HAp3ilMRiic42ZLakFVEHSTDGddh901F2Xt4c4W+cWjw7IEuW4zgqGzQp0iSsk7zHKujxEovIk3vX271f8Aexi52j032XXlfh1orEq1xW5eLOTy8itXu3TZeH3yBOik89M6Sflr8KHewXaHAWLRs2ndYYuTeKKWJgdY5ARvVrtb27wnc3rAdmZ7bKMoDKGKkCTO2o618xPp8j6zXGL/ANr78XZi1bGeyziy3LNy0sRaOYkyD45IABGwytz5ijV/UjYafoivIfZdiFt4l2a4FDpkyx7xkEb7QR9a9XF0mCDOvw2Px5VHxTCo9TKu+/7ia3otC15mgr2ldjmxC9/Z1uIviXm6CSCv8w105j01LmvEb9YEA+W+hgflWJ207RXMHh+8Tuy+ZQEfNL5iYyhSDyJk6QprHofEjmTxc/3kcfQ8g4JgA2YtOURtzP6ijLsV2ZW7iVfuQ9mWDF4ZYykbP70MRtNC+P4h3dqTALEtA6mSYr0X2edoFTDWbVx1BYGFLLnVySw8AMwRrPWQdwK+2WSXduuF5HRKkkq3Aftj2FGHxbqsrbbxpz0O4E8gZHyoU4xwzuSpmQ0/Svce32CfGWylq03eWyStwkKukhhqZMx0j3TtXhGLxD3CJMhfOY+VXUr5C1QVcGxqG0FOhgVvcAtXmz2LVxMlyWZXRbiGF3IOo1CjQ6V59gMUoEPIAJ1EzryMVd7Ods3wt0vlzgrliYIEg9D0rKWBSe/A3O1TRZ43wi/hbmVkyE6gDVD5qdfrrRbwHtBaxDBQMkKFyHRgoAHTXWTIquvtPw11Mt+0+Vt/dcDlOhBB6aUPYqxZa6Ww1wsijPOodfLUDbSSNp5Vq4kJtBf2h4RkQOpgTqAYPw+ewrCw2PS7+zvJnnZj7wneCNQfP/atXsz2utXW/bh3u21hAokNzmNFDiNSSBqJ5VlcWsWdbyeFGZwUkN3ZXVtUJlI6bbdJnTp4K1Wdx3ZEq/7O8FBEjvQxGkfftofqBUZ4dfs+8AwJibbrdE7AFVJI16gdKkscaKwbhL2kEKFPhaQRJM/Uz0ga1DjO0M28lmQ5uBSkw8MdQsasZOXSCAdtKc0qBM6cp1IE+sfSlWDxjtNca/cILgZiADcuAgAwBGboBSrGOJtJla/QJ+yXEr2Hw4QYRrocs+a20NqIhxlMERsYkHTnNDEdm7trE9yyr3d9XKlZMZFL6jeQVB5yJjejG72bOXJbu5RM6iCOehWCNKzMd2KuOpBxOcSDlYtAOsHWYMT9a83F1mLxHNNK+dnv5P7jnUjz7FcPe2PGhWcygnSGEGD0MddwdKhwnDHd1XKx1GbKJIUkHN8ifpR/b7DXE950KnbMC0EaCOYgdDVzB9j+7B0svPMo0jrBnpO1dkuvxJcj1A/xl1tItkd5av4XNkcR4wXLe8CCp1blAMqawePh1ulA3eWmh0ZVy5wwBVjpJYbHNMHMJo+xnY17igMLKAe7kV5A5ASYqp/6elVgFTrzUzynU+lKHXYUt5bj1ALa4NfDBu6zBDJzDwmNwZ3HUb60sRattca4ts2rRPhUEsEMbFjqZg0c/wDBl8DwhAPJvx+tVh2HxE+4PWf71pHqsTduS9xagVw5d5VBngE6bgDc6jWKRuG0D4iHBHgMGRzOYaSDy00+hTd7GXzobSHlmOWRqfvbjY/AVbsdkL66C1YzSpnLbZpTbUg6EgEjZue+rfV4V9Ze49SAPFYuGGUfGfyoq9mvF0tYt1YQ11IzkxBTUgzpDRPqB1rXxXYu/cbO4tBiSTAA1kmdBEyeVNXsNemC1sdfF/jWufP1PT5cbxuS3Jc0FPGw2Iwrpaa0c8KS7CCsiZA30mvM+J9g79vxG5Y35OEI6aEafP60TL2BuyQGSJ3k/hXG7A3T95PjP5ba1x9NPF060wyqueP5JUqBazwtGP8Azb+ImWZGlyI5wCpOo1InQydau4jg1loFvEWyohQHDqQNhJAjQbkDn8iBPZ4Y1uoOmk/Wdaa/YC5PhuWyPiPwrrl1uKT/AOn4fx+oagbx3ZW4ik5bZAI8VtmYQYg7Hy586pWuCXFBJtZgN5JEUbr7P3iO8+A1H/8AVK17Pbse/b9J0/H0pLr8SW817MesDsBkVpbDlh0F4gfhv8aJuH8Uu6d3giyj3f2x3jYk9elO/wCB7swTbG+ubQ/L0qdOxdwb3APQkjbyjWYHxqM2Xpsn+zv75foyW0W7nbHFjQ4W2nQG+NPUGCT8elUuMcVe+pkW1XR3yiTmA1DPMMZ108qVzsRdkQwYHrOm3r1ph7IYkCBGUiN4EbbEVz449LFqUWl7/q2VjlFO2CvFMECBcz5ifuqymPrM/wCfWsS2hU+GVjr+Mxv516Db7D3+eVQPjHyHTWuP2EvE65PKT9dvOvRh1mJKnKx+IDFrH4y8oZWLMGnMbn7UmSQRmeVUaagAaLWXxGwSxAlmLZmggjNrPiAAOvMaamKOj2GvdF0jntv5fqalfsDcy++k894HxH4+dV9Owr6weIjzvD4Xk63AJnwgEk6TqT0FT8WsWmYGwjoMqhlYR4gIJBk76H1mjj/ge5sHT6zy8tRv8qjudir/ACyH0b/FL6ZhbvULWgEwtjI37W2WifDJGsjeBtuIq1aw1t2j91mObMSxVVCmRESZMDQHejFOxF475QOsz+E1btez8k+J/kI+rUS67Cvrew/ER51xGyi3StlyyLsxBXMSNTlMECeXQDfer1nEWlsMgV7l27bGZtFFsh80DQlvdQtt0869AHs6w5AzOTv4um3l6/OuXfZvZVQReIOuuXqNtNxAOnrUf5LA9m37B4iA6zjbFuxbQA94gYh0OuZhMujJBymYMgiBHWosZw+2lq01i4Lly4WzlvC9oDKBodFJl/EC2wg0bN7PbWXS6xMjXLp58+vPyqxZ9nuHAli7xvrG+2gG++x5Vn9Pwq6bf99RKaAW52YDnMBcAOsIPCPSSTHrrSr0i12TwkbL8Xk/U0qy/wAg/J+38j1+hqLh+Q/1HXblJ/CpFswZHPqeUbQfn86rC8s66+uvyPWNKlOJXSVER5bHWPKvDd9iLJLeFBg5mHQz/fnXBhlHNuXvNP8Av/imW8cNZEz8dev6+tdW+p5QecA7D6DSfrS+auR2PyzAXbqAPXXXrSNsLqSQT1G+vrFNF8Zve0jkB1mDP50/MNefr9aG2KxZNYn4/wC413p2QiDLQddOWsaxtO1c7/fkf8dRT7WJAEn9RU99xWIITuTPIEc+eh1H+1cTD7SfmCI35aU98UMoIjz5nSTJnyO9MtY5i2WdNRBAAI3iTRXkGw9eHggeIyeUmf7xXDg9N/KSZ19KauLgzMxtp/en2sSvLSd6zbaFsIYE7g7bc/rNOOFI3ePIgxPrUb4qdA2m/Pfy600YjT39OhB/25U1YrQ8YQgk5lmSdJ+g6frlT3wRjc+cjn/cbVEmLEfofgNa59vJ5A6Sd+e/OnuwtEicPBMnM2h202H5VOLQH3Gn19B020FUkxxAEAAdP7kVL9ufXfX40fMlQ7J+7M7ek68vKldtHoQT/CCSeQA5xy3qucST94jlBpNi2EgSfXSfkKlPsFktlS0QCJPMR5c9hzp62NSNQdp8JMnaqb4w76+Wv+K42NJ2n+1VTa4EWreFmYJA9Bv+fl510YdW/mPWNenSqZxHr8NKT3Tymeub9a0JvuBYS1lnnEiPlG3zroOwGmo5a6aRt0/tVHEOxjby1qMq/IkepFV6tiNF8pGgkz12+M+f0qRcPuYEnXXXXXXT1FZisV3ZYOnXnPTSo2uayDP6+tKrWzFZq3LQjn67HQQPwFO7lIMtEbQdNPMjbyP+axhiG11P+9dOJO8zG3r5/CiMZLuFmkoAkmJkgTqIM7gARtyPWoMikyxOYncaacuvQ1T+2QCNdY5nfzprYo7zMx8AP19arTPzA0MyifEYIPU6jbX9RJrhxAESSY23006z/b51nHETHi9enpXGxUbEbGfn/aB86upeYy215SZPPX3fzpVS7+d/19KVT8wiD7aZ+dOF+D+X+aVKu6UUanGxcmIMU4Yg77aUqVGhDocMVptXRiTtSpUtEboKHWbw1zBtjBBGh5EyNR5aUxLhmf8Ab8KVKlS4BonF1ec6DlTDiOU0qVRpRLHC/wBf18653wHKlSqdKAd9oHKR9af369WpUqWhCGfbAOZil9sHU0qVX4aoqht3H6eEkRzpgxMwZpUqHFKIqOPjQOtSW8aeROtKlTcFXAUObHN+tKauPblSpUlji+wJCbibTz/KmniRNKlS8OPkJiGMMVGcT5GKVKtFCPkFDGxNcbE6TvNcpUKCEIXtYp90mATsZ+dKlVaEVRX72KjuYr9cqVKiMUCSF37Rp6023f60qVNJVYHTjlHL8a7SpVsscQ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data:image/jpeg;base64,/9j/4AAQSkZJRgABAQAAAQABAAD/2wCEAAkGBhQSERUUExQVFRQVGBcXGBcYGBwYFxgYGhgXGBoaGBcYGyYeFxkkGhgVIC8gIycpLCwsFx4xNTAqNSYrLCkBCQoKDgwOGg8PGjAkHyQsLCwsLSwsLCwsLCwsKSwsLCwsLCksLCwsKSwpLCwsLCwsLCwsLCwsLCwsLCwsLCwsLP/AABEIALcBEwMBIgACEQEDEQH/xAAcAAABBQEBAQAAAAAAAAAAAAAGAAIDBAUBBwj/xABEEAACAQIEAwUFBQcCBQMFAAABAhEAAwQSITEFQVEGEyJhcQcygZGhFEKx0fAjM1JiksHhcvEWJIKT0hdT4kNEY4Oy/8QAGgEAAwEBAQEAAAAAAAAAAAAAAAECAwQFBv/EADERAAICAQMCBAIKAwEAAAAAAAABAhEDEiExBEETUWGRBSIUQnGBobHB0eHwFTIzI//aAAwDAQACEQMRAD8A89wmCETGlTjCKw0GnWtUoAscoquLeRRrprWVjM88PUVOthOldv3wEneq1i/mGvxpgWmw9uBFV3w6gExoKkLACTyrpuhlJGtAGRiLysQAIFPuW4Ncu2QYy7zT76wasRVyQ3rUar4jU90aT0qFdyaYEDrJqS04U6/Kmu3IVLhbfiE0APW2S0kb8quhBTbi604tUgMyU1CNyae7aVSB1oAt39BI1qubtWbaaUy/hdJFADNxIp9u3Mzyq1hVAUV29YnbQ0rGRizpO4qe7hhl2qWwuURUhalYFRcLDDpVtiFBNVrd5iTNPZpoYHPtAdTFZht1PlykjkagDxtTQjgsVOmDE0z7TUymdjTAa1oDlUBtTVl10piKI11oAjs2tCagxGpmtBGGsVDfQDWgCjkp+UmpxBqVLAGtFgUjapVaNdosAh4nbgAzVQ3c4iIH41exAzSJ6VGbcaVCGVnsgrEVGV8MbVO3lSRNKYzOyljrtV+2VCxXGtVE6UWIhGHUGZqri310q2tqSarY21FUgIM2mtVAYNPLkimKNRVCHqlSYfRxTnNNsjxUAXLzVwCmuKcoqQJBbmonwoBqZWp5E0DIQKljSlfwr2zDoyHoylT8iKeiUgGoIp4p4t0slIDgakGrhFIJQM7XDXYpsSfOgRFcTnVJqKrViwilXs3b1wGHKuERNtF5u3XasPimHtK02ixRpjN7wgwQYoUuw2jOA0rsmurzrkVZImYxT1uGDTJp4GlIDtsaGm3FMU1aTOdqAEfOrMyulVGNS9/C6UARNcpVWeSaVOgDG2IkmrAtZqnwlkPIPKry4YAVkVRlrhBVVxBNR8TvNnMGK5ZmNadAOIpuSpIrkVIyJV1NUuLL4Zq+NzVPip8BqlyJmJypi7ins1K371akj1BNPs+8K6K5a94UAWL+lOz1JfSo3aImpA53+sbVvcAvQGywpY/vdmVVykhG+6SWEkawANiZxhaVhNbnBLDBS2QmyDBYjwAtlEE7Sco030qJ3pdFwq9zT4ji7ikK11r6Pltulxi4ysQFK5icjLIIYQR6EgjaCNDv/et+9e2BAViywSNNIykxJyhtfnpUHEuymJw2t20cuvjXxp8WX3f+qDWeK9O5eXTq2Muuha7TlNamYwrTVWpppKKQEJt03LBnpVwLSUWhJuvkUCdBLN0CjmfoN6a3A5ajKdTJJJkzoTOvnyrKx2HZYaDkYtlPImQDHmIFVMVxN2YkeEbADoBG/WucMxa22Pe2xcRonUq480YbH1BFOMKYN2jqmuVzvFZjlBCyYBMkDlJ5mukVRIzLUiCm2xU6bUgIedIipAutdKUAQMKSiakao3t0ARugmlTgtKgA5w0jPFXcMDzpvDcG8t4G/pP5VqLgLke439JrKjRAXxNP2hrlgaVq8S4BfLz3NyOuU12x2WxRGli4R/pq2nRPczYpprZXslizth7n0/OpV7CY5tsM/wA1H4tU0x2Do3NUOLe5Ra/YLHAmcOw5+8n/AJVXxfs5x9xYWxP/AFoPxarSYmAVpda6ghqM8P7JeIwCbA163bf/AJU4+x/iOYfsrY1jW8m8etaUSCJrlgeMUcN7H+ISARZHreWnWPY5js0lsMI//N8eS0UAK4qoXsZqPbnsnxUwbmFHP99/8ajHsrxMhe+wknQftue22WTSphZq+zbsHYuWRfxCC4zE5EacgUGAxUe8SQd5ERprXoPaHs+mKw/2ee7QFCMqiFykbLttPzrH4NjrdpEtI0NaVbbIxAcZBlzQYkGJBHWiHC4pmdgQuTkQdZBMyPl8uc01RKkmB9j2XFbyFnTu0dWgAzcAk6yfDEAc9z5UaYjDTqDBjQj8PTyqfFX9Ph9dax8RxUqq5oLTrGkD06UopRVId72APtF7LLay37SBV924q6KGPuuBsAdQY0mOtAor17iHHLWJXura/aWcEFF90AgSXce7G/kQKBr/AGQRLjo+Mw9sqSIckHynQaxFLS5P5RRyRYN5qeK17nZ60P8A73DnfYmq68Kt7farM+QPy9afhT8itSKitWJjXD3yGOVRpO/61ozxnZy3YcW7+Ms23KqwBDHc7NGxjXnFC/angf2dwc6OLgzIyHMrKeatADAHQ7EVkmroutjIuxy1FcuLCz1rj1C9bED7Rq4r6Vnoa0eHQ0hjHTnRVgQzVm2ulPuYVZ94fKnrZUfe+lN45C1IYqU9k51LoNidfKmvljcz0ip0SC0VWWu3FruSusvrRoYWiuK7ThbpUaGFoO8O9wzN67/UatZHj99d/rNMwmCYxpHxH51efAtB0+o/OlryepajEGeIY+6Gy99djzdvzqO3xS9H767/ANxvzqbG8Lus5ITTrmX867b4Fd0GUa7eIfnT1ZK7k0iD7fd/927/ANxvzrhxlz/3bv8A3G/OtA9mLwAJCa/zrypv/D1zrb/rFTeT1HSMtr7kmXc/9bfnVLiGJdUkO39R/OiBezryfFa/rFV+I9mGKkd7YnzuafhTTn6ipAqmOuHd2+dRtjHkeI/Ot612QOxxGGH/AOz/ABUT9kYM/asL/X/itPmFsZZvseZp9hyQfhRCnY23GuPwg8sxNVbXZ1ReS0mIt3O8IGZAWj4DU/CqhqsTozrrxVrg+M7u9acEAq6tMTEEHbnRTxD2d20MPjrIYRoEYnXrB8EedVF7G4ODm4pZRl+73bTP9VY233Kqgrw/a58SAj2bT3mZERwMhUsyrJIkwJnQjSaN7NvI7Zti245HbXyPWvLeEJbs30ZcQrojKwuqpytGpULuDIIo+4f24wt5wiX17w6G3qHzHXwiNRqdRUY2977FTS2aRq8d4h9nsm5BaNMvWfODHr6V5nxvt1jnuZMFZKqrFS4XOXaIO4gKNRtyn09N4twcYiyyGV2ILA6HkRPyMV5F2rxBwitZtupN1gXK6FcoXw8mQyJOYazI2miTle3ARca3IT2zx1k5bz93dgmVAWQGgi4g8BYTvHQGsXHcVLsXuMWZt2O5gAfgAKsYPiF3FELdveJR+8bW4bUDMgIGa4dAQvkfgdYv7NjLDWQndKqZkZ1VriIggkQxMEjadSdeZGsMXyt2S5XweaHHp1q1wq13t62ERrhzKcqDMTBHLpV/GdlsExHc38SDpmFy0oE9QUY6eWprOxvECls4a3Nu2pOaCVa6Z0a6Z10iF91Z0GpJUYa9rG7QxOzjPcZrr7zz1JmCNTyMiq2F7O4m5bWFBBdsoZ0VidAcodgTMbLNEOD44joXhV3AnVgee41Ou/oag43dUYa3bzAv3jOUmWVSigGOSnWPSssWqU9LNJqKjaB7F8BxFtWNyxdRUiS1tlAmY1I12O3Ss3LW5hsY1tkYQQhkI4zJtBBQ6QQSD61JdsWr4LG0tgSoz2s3dLMRntksY0YypB8m2rrljaMFIHCNalTQipL+CK3O7JEhoJGo33B5j86u3OHohJOY6afnWNlFa3qaui2OtV0ZP5qtWSOQ+tFBZGbtNDVJiFHSo5C+dKgE1dd9aaTPKnWhRQjopVJlPlSpDC3B2/dqy9tdRG9LCZIU94Pkdavi3aJA7wAnbwn9DSTPICoakWqAPF2irtNWLQ0rXuvhBeOe3fvjqGFpCfTKWjfdl6xyrLXtuUzCzh8OignLmti4yAiCAXnNrrLZiIAHOWtyXsdAHlXWUDpUJ9pHEIAGKZQI0VbajTb3UFX7vtcxzIFc2yANSEGZh5k6H4inpYWRWeHXGgi05DEKpCGGPRTEE+la3EuwF1kZVu4U3FEtb75Qy+RLALPXWoOB8YutcD2HZbzbBPvTyyjRh5RGlElvso96WvNh7dzKwykmRGoZe7JFoyACsHRjoDWSlb9TRxpWA/CfZ9jLrlO6CBfeuuwFkel0Eq//AEzUnFuw32V0LXrF+dctq4oJhiCoRiHuExEKK2MT2kUXHtYtCj2IVUt+K3A5JPuyIIOuaZJ1om4ecA2EXE3Rdtqz90GJXUkwTIUwhIPT3TNaXLyIWnzB/DCGQNaVbazIcW4AIO1kBjm15hdtxM09+7MsHw2EQnLIQWy0y2U90pdxETPhEjrrocY4Xbt3Ft/ZcTkcwL1tzdXKYg5Etzm/l08iRWJ2h7MW8M9rvLirnMhVu3BcCmPE2ewe71jcnY9Kyjjk+XsazzR7Lcq8axP2cwStxSAVuW9bbAkjRo01BEGDNZfDbNnGXbKXLyWCxILkZgomQrAR18JJ6g6RGjb4fbxPeJae8yKZDXSAqiIlrmUZgY0kAjTQamr1zsNjcbke5ctmymW2t5ntqhtgwchTRgI5T671WNQjJxXJnKcppNm5PDuHuLd0G8loAjMqs1xzr41bS2o5CMxI1JGh0F9otlk7uxhAiNoQtzujvsDaAI086He13Yu/edAb+Et2kAW3N0nP4RLHKp2jLJ10PWhq9wE4a07JeZrkbgZUA55ZaSxGxIEQeZBBJ0uasuCvtZ6Fje1ZvNFjFXbNtCq5FCHu8o1TKvvAAnmNgDMUM8QxWGuuS2HOIuHQPevOzmf5UKqPIQY8688S+y6qxXloY0+FH/Z7tSUtratsRdABuXAFFxiRMZ4zZVEDQ7yamScN7sqLjPZKhcKxWHuomGFi3bxiXkW26iM50YNck5lBGbMQwiAYI0BN2g7DmybdmziJvXJcobYYAAQSjgZ1CiYnU6mZ3wcRx4FLjulv7RbDPavZQrT96SB72Wf9WsycpCfiVy6mdrjG5lZUukk3EB97K2/MjyzGIJrWPUaKfZkLA3aHcT7LX0t5VbDkZTnNy9+1H+piQF6Acog1V4BicThsn/Jri4zZQX75chGoW2lwqDJY5sp06RQndxDN7zFo0Gumm2n999adh8fctiEcpJk5TlJ6Sw1IHSYr05Q1qrOdOmelcX7M4V7huWrN6w7KuZbdsNbtXB7zqGdSdDlKqNYBGsEjFvspbW53QvW7lx4KpdW5h3MgnwlxkYmDqGI21PLV9lWBu3sRcvZixsJCZtVFy4T4oPMAM3IkkSda9Fvdm0NvLeto6toxLNnc+8SShXxlhMgTXHJeG9N2ac7o8K412fv2MQtprTKzn9mCQA4Ogysxg66bzNTYjGPhEFu34XaDceFM/wAKo2sKNztJPSK9JscEwdi662FxFzLvh1cC2rxEi64BIysASs7wSZgZ3GOJXOItasH7NbUOLSWjcuXCSObd3PhGUy0j3TryLUpcULSuQJ4XgRi1DXLOzZe/Rha1j7wykXDqJyrm2k61p43sd3jRbvG5A1W1YuuwEwJWASSYkgQJGtFp7APbtk38XbGWMgtWPAg1LaAoNSeeulD3GOymLjPZxVq/Kg93afu7sTP7qdT5Bi2m1Y6f/SrVGny6PUo4n2ZvbIz31RjGly1ctgbatcINtdxu3SK5Y7AXDbLri8GeaL3pzONNgVGUyVGsb8hrWpw/hN5bC9zicRausPE3eMbZIJkMmrDmsjpsZNad7Dd6VOJ+y3CFAZ1t3bd6ebZ1tQx1mGBGg23ollxdmLwp+QEY/sVjbWrYa4w/itgXV+dosB8ayOI8PvWBN2zdtg7Z0ZAfiwFencIwGCw4zM997wPgeHtIoB0B7slj58vKs3i3bvFNmXDlVFvUq1u2GKnmqMsOAROmvOOYeJLJw0TJOPKPObOMB00npVoEjUggHyNavEu2uMvgi5fYg7hQqA/0KKrW+1GKW33a4m8qfwi4wH0M1t4PqRZVA/lb5GuUn4k5JLHMx3LEkn60qPBj5hYRWuE4gKAHXTan3luBCtxwSYGm8Vv8Qxtm0hckGBy3k7AfrlQxjrqxnBmRJbqCPrvXj4Z5J7y4+w3ok4jcUKAurbny8ydpoUvgDUGZ/OiLgvZy/js+Qi3aWQ1x5gnfLPX6CdSJEt7Y8NSzbtIihWtSGGhLqxkOWHvENoekgDSK7scdKIlKwZzA05SPIDnTEUHr/erfB+EHEX0sqYLtlk7Ablj5BQT8K1IPRexnCzhsM1w6XHzgNpKWp0VWG2b3j1lR1nF4lfYEsXI+vPbzohxnFbGEVrNy5AWVgqxbQaaKOn1oG4px204IViZI1ykbfCuSUZSkjeLSiRcUvG7+1CEKCLZYmZYLoNtDl1iTpTX47dawmHZybKHMqQND4ucSfebc861cbjEbhYAg5XSCOTBmJnoSrH5etCtu+Dof1+VdMEkqRhK27CHAdsMXZQJaxFxEGgUEEAdFkGB5CK7i8UbbEv8AtcQdXa4c4Q/wwffccyZA2jSayuH3slzMROQM4H8yqSp8wDB+FNW5JmdTr5n86mUdUqfH5/x+YuFY7ivE2e2qM7HxMxXYDYLI2P3iBsPUmrfA+KlVGfEqqIYFl0dlK7nKVUi2TJ1HPfTeuuGtuTnzbaZd59IM+lcwtq3abOJxD/8A00Ahc0mDcBOYkQZUAjq0VSjFKkik29wyxyZ7Jg5WEMk6MrjUAjkd1I8zQvf4yb65ScpjUD+3lWvh0YhULZmglj1djmc/1E60JcXwbWLrDaDKnfwnlPOufGk217G8nJK/cff4Y6iYkdRU6iLveoSshdPPKuYHyzTHwqXhvHEKlLukg+nz5GqFzHKtdeNJt6zKW1aTeTHC4IO+oYafMdarHGXmIsjc+EwNXGw320gHrA2O8WE4Neu4S5jLZUrZfK6z4gCF8UbFTmjQyIqTBceXecrQQJ6kRv8AHestMYy2VorW2t2XLeBtW5F3M7RqEdVRSeWeGzsOcACdJNQYjArE2ySeaESw9GAAfccgddjqRRvXSyBHg+c7Hyjen3yCMp18/wBc66FlnZzHs3sw7PYjDYVmKopuuWIfMHXKMoQoQMp+9JJ0YacxZXjuEbGI5xGHS/bJVu8Z3XJBBFu46qiPMHw6ECBoST5Tb7eY5VyLibgGWNcpMcpYgmeUzNYeaulY7bbY3ILu2HHD9pxKC79otsYtv3pcKhlwogwSjOQOkVQ7BYsW+JYVm27wL6ZwUH1YUPZ6Vu8VYMN1IYeoMj8KajGKaXfn8gtn0VjMN3tpQDoS3qZYgfTX4V5riMB3Nwq2pB0P69PpR3huLBLFt9WbukuR1zL1565qp8XwiupuuoEBZmdTpKjaSNvWehrxs0XyjpxszcXhbt7DC7bch1kuABLr/FsTmGuvMelDmGa4zKO8YAk+KZ09CDVz/iZlFy0EUIQMh0lAvvepII15RI61jW+PYayjFnGcNKgAnMOYkCB8f8VKWqqKbaIOPccv4S93bKjqRKv7uYc+okHShrifGDfuBiApAjQzAGu/XWiT2hYi3fsYe5baVZmgwRoBB0Oo8U/Kge22XnNdeOMYu6MpTk1VlrN0pA1LisFctgF7bKrAENEqQQCCGEg6RzqoLs7a+fKunUuxnRYDUqgmuUWAecbS3cHd7quzCRLc2HlyE8gKF72GdGW27fsydG5D16H12mtHEY4g6a+Q1/2rNxt9mhTqW+6BPPT1M8hXBBNcnTkaYXXuInD2FwloZ3cgoo8XiaI2O89OZ3om4V7N79pcr28xOrFSsSdwC2scvPWh/sb2UuWSL92RdEZF5oOp6NGw5euxcXuc2cnqZJ+przM/xTHjlpitVepzeLpdoxOJex8N+6s3kPWUZJ/0yCPgRQ4OyTYLE5bhlssxl93MdD7x1MH4etHd3HG0DcLskTqCQSfLqaEbuPLs1y4fE5nUyegEnoAB8K0wdc+oi6jRtiet3Rl9s8Ye5C6sC8nMSSG3lddJgzQ3wvgjX9ZCpMZj18hzrS7S8TDqbY1Mg+kVH2e4jlK2yYnb1nb413x1rH6lS0uZO+Aa3msWyhFxCjZ1METmBEH3gQCDuPTSh7FcNe00MPiNQYo4tWUOKtd4VVTmlmfu10B3cI8emUz5biv25w9lEBtG20XCpNvEC+mzaOuS29p9NiCp110qscpNJimoq0DvZrhF7E3hZslQ0MwznKAFEnXeeWnWpeLcHbCMtpz+0bxFfuqpmI56kfSrPYPEi3ixcYDIiXCco1PgIAGu5JA+NZPG8TduXnu3QQ1w5vQcgD0AgfChTk8rjW1Lf132MSW0J9a2WxTKgGZVMa5URSecEqompeGcCW4VOZhKqTEAjwjYmmcXwFmyCYZon32memggVMskZPSbxxSitRTs8dW00hSx5n/J/tVDjmPa86u2WCggDWBJ0M8/hWe11rjydSx+pq7e4YbRGYgmJgVqoxTvuRqbVCwPCWuuLdpGd22VQWY6awBrWtx/sJfwwt98gtu6llSQTlBjxRop+PPWK9J9mHA1XBreygXLpeW+9lDZQAeQ8O1S+0bA/wDLi4FDFHhuoVtJmdNQvzryH8Wj9I8BLvV+v2fac8ptcAx7LeA4jEYXGWFCojMnjuSAG55YU5iAFMSOXWtz/wBCLTEm5jACZgqq6mDEqY5wTB/GRa9mlonCM3I3X5dFQf2owFkEVy9T8ZeHLKCjx6/wHiOjw7tR2RucPbJeAdG/d3rbSp8oOzfyn4E71j8OAuZ1L5CELLMQxQZshJPhlQY8wBzr6A4nwe3etm3dQOh3B09CDuCOteDdpuB/ZcRctakKxCk7ld1J84I+Ndvw/wCIrqri1UluXGVlSyJ2pxXWmYMafryqU19RB3BMzfJTuPBqK7iY+OwqHE3yzkncn8NKZYuQ4LDMOY/Xz+FcTmzWj0i3x3ELgbdoKjNYylLhY5gqkGIjUZdIn41Zxfbv7QEQDKqKBlP8Uaknn0Hx61lcCvEWwT5UO8QwjW7xdQ3dFgMwByhiJy5tpHTpXDetuEjelBKSN/GqGYKTAZlBI1gMQpPnoTRDifZ9gU0u4h5U6jMsmOWVUJE+tCiw6wT6H4VpYCzdKSQI1gzq0bmI5df81D1RjSZVKTtmT2yw9tLlrD4d5wygsjEksGdvGrHyKyBAPiO9U8F2Kv3v3UMAQCdQqztJqTtBg7heUUsraQBJn03og4Z297jD9wqDvB92CAD1PU1rrlpTiZOKTplvBdjcYiBABKADcajcEdRGnwq3g+yV8Em7hrF7QiHOxPMZdZFY3D+1d5Lpvq03HGV1eSrAcjHTlERRxge3llwveI9puZjNbn/UNQPUV5fVT6yDcsSTX4/nuEnOtuDAPYe8dRh8Mo6a6fSuUd2MbnUMr2yp2IYEfOaVeO/i3Vp7pez/AHMvFmeO8WJuuWVRbtiYGgAHIQNzEa/Gi7sH2ZW0q4ltbjiU00RWBg/6iNZ5A6c6BuyvDrmNvLbcsbKQbhG+Xks9WOnzPKvSOMdrbOGt5lR7gU5fABkUjQKz7DpEH0r2OvyTVYMT3fl5dl945u9kE5CEEs0QOgG0zqToPyrzrtl7RVDG3gmJ08V0wYPS2CII/m+XWhHtB2vv4okO2W3M5F28sx3c+vyFYlsAkyQIBOpiY5Dzq+l+GKHzZqb8v3/tEKPmEeE40Xts91i9wMZLEkwQIAJ5b6VSxXHS06GeXQfCKixWBOZe6tt+0QOAJb+INHOAVb5Vn20ZmKgajedAsblidgPOvUjjit6NnJ1QmuTvUT3Yp2JuqPCkmN31E/6Qdh66ny2qoTWxAfdmeJ3lyXluMrBSoYaGCddeugpccxL4u5F4h8hDF8q54giCwAJG5g/w0L4fil5LaqgMCZLDqTtrVmzddGzqxYkeOdPpyA5VzuDV0zVzVUEuEt2rSwgEnmNyKq3sAMSsbKD0kiNx5VhyGggkMP1p0+FaPA8TfuXe5tau/vdAF++x5QN+unOKzlDQnK/c08ZcNbBDbQWlgHYb0OcQtC6QXJ7svlPUnKxn0EQfUUdD2cKY7/F3GQe8qJ3QkwB4iSY3nTz0rzntFiVN5kw5/wCXRotLmLTyza6ksZPxFc3S58eaT8N3XLrb8e5M86nslsauEx2GsoUWyrloIuZvEpn01FZHGLytdYqcyjn5fo1r8QwH2HAp3ilMRiic42ZLakFVEHSTDGddh901F2Xt4c4W+cWjw7IEuW4zgqGzQp0iSsk7zHKujxEovIk3vX271f8Aexi52j032XXlfh1orEq1xW5eLOTy8itXu3TZeH3yBOik89M6Sflr8KHewXaHAWLRs2ndYYuTeKKWJgdY5ARvVrtb27wnc3rAdmZ7bKMoDKGKkCTO2o618xPp8j6zXGL/ANr78XZi1bGeyziy3LNy0sRaOYkyD45IABGwytz5ijV/UjYafoivIfZdiFt4l2a4FDpkyx7xkEb7QR9a9XF0mCDOvw2Px5VHxTCo9TKu+/7ia3otC15mgr2ldjmxC9/Z1uIviXm6CSCv8w105j01LmvEb9YEA+W+hgflWJ207RXMHh+8Tuy+ZQEfNL5iYyhSDyJk6QprHofEjmTxc/3kcfQ8g4JgA2YtOURtzP6ijLsV2ZW7iVfuQ9mWDF4ZYykbP70MRtNC+P4h3dqTALEtA6mSYr0X2edoFTDWbVx1BYGFLLnVySw8AMwRrPWQdwK+2WSXduuF5HRKkkq3Aftj2FGHxbqsrbbxpz0O4E8gZHyoU4xwzuSpmQ0/Svce32CfGWylq03eWyStwkKukhhqZMx0j3TtXhGLxD3CJMhfOY+VXUr5C1QVcGxqG0FOhgVvcAtXmz2LVxMlyWZXRbiGF3IOo1CjQ6V59gMUoEPIAJ1EzryMVd7Ods3wt0vlzgrliYIEg9D0rKWBSe/A3O1TRZ43wi/hbmVkyE6gDVD5qdfrrRbwHtBaxDBQMkKFyHRgoAHTXWTIquvtPw11Mt+0+Vt/dcDlOhBB6aUPYqxZa6Ww1wsijPOodfLUDbSSNp5Vq4kJtBf2h4RkQOpgTqAYPw+ewrCw2PS7+zvJnnZj7wneCNQfP/atXsz2utXW/bh3u21hAokNzmNFDiNSSBqJ5VlcWsWdbyeFGZwUkN3ZXVtUJlI6bbdJnTp4K1Wdx3ZEq/7O8FBEjvQxGkfftofqBUZ4dfs+8AwJibbrdE7AFVJI16gdKkscaKwbhL2kEKFPhaQRJM/Uz0ga1DjO0M28lmQ5uBSkw8MdQsasZOXSCAdtKc0qBM6cp1IE+sfSlWDxjtNca/cILgZiADcuAgAwBGboBSrGOJtJla/QJ+yXEr2Hw4QYRrocs+a20NqIhxlMERsYkHTnNDEdm7trE9yyr3d9XKlZMZFL6jeQVB5yJjejG72bOXJbu5RM6iCOehWCNKzMd2KuOpBxOcSDlYtAOsHWYMT9a83F1mLxHNNK+dnv5P7jnUjz7FcPe2PGhWcygnSGEGD0MddwdKhwnDHd1XKx1GbKJIUkHN8ifpR/b7DXE950KnbMC0EaCOYgdDVzB9j+7B0svPMo0jrBnpO1dkuvxJcj1A/xl1tItkd5av4XNkcR4wXLe8CCp1blAMqawePh1ulA3eWmh0ZVy5wwBVjpJYbHNMHMJo+xnY17igMLKAe7kV5A5ASYqp/6elVgFTrzUzynU+lKHXYUt5bj1ALa4NfDBu6zBDJzDwmNwZ3HUb60sRattca4ts2rRPhUEsEMbFjqZg0c/wDBl8DwhAPJvx+tVh2HxE+4PWf71pHqsTduS9xagVw5d5VBngE6bgDc6jWKRuG0D4iHBHgMGRzOYaSDy00+hTd7GXzobSHlmOWRqfvbjY/AVbsdkL66C1YzSpnLbZpTbUg6EgEjZue+rfV4V9Ze49SAPFYuGGUfGfyoq9mvF0tYt1YQ11IzkxBTUgzpDRPqB1rXxXYu/cbO4tBiSTAA1kmdBEyeVNXsNemC1sdfF/jWufP1PT5cbxuS3Jc0FPGw2Iwrpaa0c8KS7CCsiZA30mvM+J9g79vxG5Y35OEI6aEafP60TL2BuyQGSJ3k/hXG7A3T95PjP5ba1x9NPF060wyqueP5JUqBazwtGP8Azb+ImWZGlyI5wCpOo1InQydau4jg1loFvEWyohQHDqQNhJAjQbkDn8iBPZ4Y1uoOmk/Wdaa/YC5PhuWyPiPwrrl1uKT/AOn4fx+oagbx3ZW4ik5bZAI8VtmYQYg7Hy586pWuCXFBJtZgN5JEUbr7P3iO8+A1H/8AVK17Pbse/b9J0/H0pLr8SW817MesDsBkVpbDlh0F4gfhv8aJuH8Uu6d3giyj3f2x3jYk9elO/wCB7swTbG+ubQ/L0qdOxdwb3APQkjbyjWYHxqM2Xpsn+zv75foyW0W7nbHFjQ4W2nQG+NPUGCT8elUuMcVe+pkW1XR3yiTmA1DPMMZ108qVzsRdkQwYHrOm3r1ph7IYkCBGUiN4EbbEVz449LFqUWl7/q2VjlFO2CvFMECBcz5ifuqymPrM/wCfWsS2hU+GVjr+Mxv516Db7D3+eVQPjHyHTWuP2EvE65PKT9dvOvRh1mJKnKx+IDFrH4y8oZWLMGnMbn7UmSQRmeVUaagAaLWXxGwSxAlmLZmggjNrPiAAOvMaamKOj2GvdF0jntv5fqalfsDcy++k894HxH4+dV9Owr6weIjzvD4Xk63AJnwgEk6TqT0FT8WsWmYGwjoMqhlYR4gIJBk76H1mjj/ge5sHT6zy8tRv8qjudir/ACyH0b/FL6ZhbvULWgEwtjI37W2WifDJGsjeBtuIq1aw1t2j91mObMSxVVCmRESZMDQHejFOxF475QOsz+E1btez8k+J/kI+rUS67Cvrew/ER51xGyi3StlyyLsxBXMSNTlMECeXQDfer1nEWlsMgV7l27bGZtFFsh80DQlvdQtt0869AHs6w5AzOTv4um3l6/OuXfZvZVQReIOuuXqNtNxAOnrUf5LA9m37B4iA6zjbFuxbQA94gYh0OuZhMujJBymYMgiBHWosZw+2lq01i4Lly4WzlvC9oDKBodFJl/EC2wg0bN7PbWXS6xMjXLp58+vPyqxZ9nuHAli7xvrG+2gG++x5Vn9Pwq6bf99RKaAW52YDnMBcAOsIPCPSSTHrrSr0i12TwkbL8Xk/U0qy/wAg/J+38j1+hqLh+Q/1HXblJ/CpFswZHPqeUbQfn86rC8s66+uvyPWNKlOJXSVER5bHWPKvDd9iLJLeFBg5mHQz/fnXBhlHNuXvNP8Av/imW8cNZEz8dev6+tdW+p5QecA7D6DSfrS+auR2PyzAXbqAPXXXrSNsLqSQT1G+vrFNF8Zve0jkB1mDP50/MNefr9aG2KxZNYn4/wC413p2QiDLQddOWsaxtO1c7/fkf8dRT7WJAEn9RU99xWIITuTPIEc+eh1H+1cTD7SfmCI35aU98UMoIjz5nSTJnyO9MtY5i2WdNRBAAI3iTRXkGw9eHggeIyeUmf7xXDg9N/KSZ19KauLgzMxtp/en2sSvLSd6zbaFsIYE7g7bc/rNOOFI3ePIgxPrUb4qdA2m/Pfy600YjT39OhB/25U1YrQ8YQgk5lmSdJ+g6frlT3wRjc+cjn/cbVEmLEfofgNa59vJ5A6Sd+e/OnuwtEicPBMnM2h202H5VOLQH3Gn19B020FUkxxAEAAdP7kVL9ufXfX40fMlQ7J+7M7ek68vKldtHoQT/CCSeQA5xy3qucST94jlBpNi2EgSfXSfkKlPsFktlS0QCJPMR5c9hzp62NSNQdp8JMnaqb4w76+Wv+K42NJ2n+1VTa4EWreFmYJA9Bv+fl510YdW/mPWNenSqZxHr8NKT3Tymeub9a0JvuBYS1lnnEiPlG3zroOwGmo5a6aRt0/tVHEOxjby1qMq/IkepFV6tiNF8pGgkz12+M+f0qRcPuYEnXXXXXXT1FZisV3ZYOnXnPTSo2uayDP6+tKrWzFZq3LQjn67HQQPwFO7lIMtEbQdNPMjbyP+axhiG11P+9dOJO8zG3r5/CiMZLuFmkoAkmJkgTqIM7gARtyPWoMikyxOYncaacuvQ1T+2QCNdY5nfzprYo7zMx8AP19arTPzA0MyifEYIPU6jbX9RJrhxAESSY23006z/b51nHETHi9enpXGxUbEbGfn/aB86upeYy215SZPPX3fzpVS7+d/19KVT8wiD7aZ+dOF+D+X+aVKu6UUanGxcmIMU4Yg77aUqVGhDocMVptXRiTtSpUtEboKHWbw1zBtjBBGh5EyNR5aUxLhmf8Ab8KVKlS4BonF1ec6DlTDiOU0qVRpRLHC/wBf18653wHKlSqdKAd9oHKR9af369WpUqWhCGfbAOZil9sHU0qVX4aoqht3H6eEkRzpgxMwZpUqHFKIqOPjQOtSW8aeROtKlTcFXAUObHN+tKauPblSpUlji+wJCbibTz/KmniRNKlS8OPkJiGMMVGcT5GKVKtFCPkFDGxNcbE6TvNcpUKCEIXtYp90mATsZ+dKlVaEVRX72KjuYr9cqVKiMUCSF37Rp6023f60qVNJVYHTjlHL8a7SpVsscQ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8" name="Picture 6" descr="http://blogs.estadao.com.br/try-rugby/files/2012/08/scr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199"/>
            <a:ext cx="8458200" cy="5638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/>
              <a:t>SCRUM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/>
              <a:t>Jeff Sutherland, Ken </a:t>
            </a:r>
            <a:r>
              <a:rPr lang="en-US" sz="1800" dirty="0" err="1"/>
              <a:t>Schwaber</a:t>
            </a:r>
            <a:r>
              <a:rPr lang="en-US" sz="1800" dirty="0"/>
              <a:t> (1993)</a:t>
            </a:r>
            <a:endParaRPr lang="pt-BR" sz="1800" dirty="0"/>
          </a:p>
          <a:p>
            <a:pPr lvl="1">
              <a:lnSpc>
                <a:spcPct val="90000"/>
              </a:lnSpc>
            </a:pPr>
            <a:r>
              <a:rPr lang="en-US" sz="1800" dirty="0">
                <a:hlinkClick r:id="rId2"/>
              </a:rPr>
              <a:t>http://www.controlchaos.com/</a:t>
            </a: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Sprints de 30 </a:t>
            </a:r>
            <a:r>
              <a:rPr lang="en-US" sz="1800" dirty="0" err="1"/>
              <a:t>dias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 err="1"/>
              <a:t>Estabilizar</a:t>
            </a:r>
            <a:r>
              <a:rPr lang="en-US" sz="1800" dirty="0"/>
              <a:t> </a:t>
            </a:r>
            <a:r>
              <a:rPr lang="en-US" sz="1800" dirty="0" err="1"/>
              <a:t>requisitos</a:t>
            </a:r>
            <a:r>
              <a:rPr lang="pt-BR" sz="1800" dirty="0"/>
              <a:t> em cada iteração</a:t>
            </a:r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Scrum (</a:t>
            </a:r>
            <a:r>
              <a:rPr lang="en-US" sz="1800" dirty="0" err="1"/>
              <a:t>reunião</a:t>
            </a:r>
            <a:r>
              <a:rPr lang="en-US" sz="1800" dirty="0"/>
              <a:t> de status) </a:t>
            </a:r>
            <a:r>
              <a:rPr lang="en-US" sz="1800" dirty="0" err="1"/>
              <a:t>diária</a:t>
            </a:r>
            <a:r>
              <a:rPr lang="en-US" sz="1800" dirty="0"/>
              <a:t> (15 min)</a:t>
            </a:r>
          </a:p>
          <a:p>
            <a:pPr lvl="1">
              <a:lnSpc>
                <a:spcPct val="90000"/>
              </a:lnSpc>
            </a:pPr>
            <a:r>
              <a:rPr lang="en-US" sz="1800" dirty="0" err="1"/>
              <a:t>Guia</a:t>
            </a:r>
            <a:r>
              <a:rPr lang="en-US" sz="1800" dirty="0"/>
              <a:t> o </a:t>
            </a:r>
            <a:r>
              <a:rPr lang="en-US" sz="1800" dirty="0" err="1"/>
              <a:t>desenvolvimento</a:t>
            </a:r>
            <a:r>
              <a:rPr lang="en-US" sz="1800" dirty="0"/>
              <a:t> </a:t>
            </a:r>
            <a:r>
              <a:rPr lang="en-US" sz="1800" dirty="0" err="1"/>
              <a:t>daquele</a:t>
            </a:r>
            <a:r>
              <a:rPr lang="en-US" sz="1800" dirty="0"/>
              <a:t> </a:t>
            </a:r>
            <a:r>
              <a:rPr lang="en-US" sz="1800" dirty="0" err="1"/>
              <a:t>dia</a:t>
            </a: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 err="1"/>
              <a:t>Foco</a:t>
            </a:r>
            <a:r>
              <a:rPr lang="en-US" sz="1800" dirty="0"/>
              <a:t> </a:t>
            </a:r>
            <a:r>
              <a:rPr lang="en-US" sz="1800" dirty="0" err="1"/>
              <a:t>em</a:t>
            </a:r>
            <a:r>
              <a:rPr lang="en-US" sz="1800" dirty="0"/>
              <a:t> </a:t>
            </a:r>
            <a:r>
              <a:rPr lang="en-US" sz="1800" dirty="0" err="1"/>
              <a:t>gerência</a:t>
            </a:r>
            <a:r>
              <a:rPr lang="en-US" sz="1800" dirty="0"/>
              <a:t> e tracking</a:t>
            </a:r>
          </a:p>
          <a:p>
            <a:pPr lvl="1">
              <a:lnSpc>
                <a:spcPct val="90000"/>
              </a:lnSpc>
            </a:pPr>
            <a:r>
              <a:rPr lang="en-US" sz="1800" dirty="0" err="1"/>
              <a:t>Pode</a:t>
            </a:r>
            <a:r>
              <a:rPr lang="en-US" sz="1800" dirty="0"/>
              <a:t> ser </a:t>
            </a:r>
            <a:r>
              <a:rPr lang="en-US" sz="1800" dirty="0" err="1"/>
              <a:t>combinado</a:t>
            </a:r>
            <a:r>
              <a:rPr lang="en-US" sz="1800" dirty="0"/>
              <a:t> com </a:t>
            </a:r>
            <a:r>
              <a:rPr lang="en-US" sz="1800" dirty="0" err="1"/>
              <a:t>métodos</a:t>
            </a:r>
            <a:r>
              <a:rPr lang="en-US" sz="1800" dirty="0"/>
              <a:t> </a:t>
            </a:r>
            <a:r>
              <a:rPr lang="en-US" sz="1800" dirty="0" err="1"/>
              <a:t>mais</a:t>
            </a:r>
            <a:r>
              <a:rPr lang="en-US" sz="1800" dirty="0"/>
              <a:t> </a:t>
            </a:r>
            <a:r>
              <a:rPr lang="en-US" sz="1800" dirty="0" err="1"/>
              <a:t>prescritivos</a:t>
            </a:r>
            <a:r>
              <a:rPr lang="en-US" sz="1800" dirty="0"/>
              <a:t> (ex: </a:t>
            </a:r>
            <a:r>
              <a:rPr lang="en-US" sz="1800" dirty="0" err="1"/>
              <a:t>XP@scrum</a:t>
            </a:r>
            <a:r>
              <a:rPr lang="en-US" sz="1800" dirty="0"/>
              <a:t>)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 sz="1800" dirty="0"/>
          </a:p>
          <a:p>
            <a:pPr>
              <a:lnSpc>
                <a:spcPct val="90000"/>
              </a:lnSpc>
            </a:pPr>
            <a:endParaRPr lang="pt-B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Desennvolvimento</a:t>
            </a:r>
            <a:r>
              <a:rPr lang="en-US" dirty="0" smtClean="0"/>
              <a:t> </a:t>
            </a:r>
            <a:r>
              <a:rPr lang="en-US" dirty="0" err="1" smtClean="0"/>
              <a:t>rápido</a:t>
            </a:r>
            <a:r>
              <a:rPr lang="en-US" dirty="0" smtClean="0"/>
              <a:t> de software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Devido à rápida mudança dos ambientes de negócio, </a:t>
            </a:r>
            <a:r>
              <a:rPr lang="pt-BR" dirty="0" smtClean="0"/>
              <a:t>os negócios </a:t>
            </a:r>
            <a:r>
              <a:rPr lang="pt-BR" dirty="0" smtClean="0"/>
              <a:t>devem responder às novas oportunidades e </a:t>
            </a:r>
            <a:r>
              <a:rPr lang="pt-BR" dirty="0" smtClean="0"/>
              <a:t>à </a:t>
            </a:r>
            <a:r>
              <a:rPr lang="en-US" dirty="0" err="1" smtClean="0"/>
              <a:t>competição</a:t>
            </a:r>
            <a:r>
              <a:rPr lang="en-US" dirty="0" smtClean="0"/>
              <a:t>.</a:t>
            </a:r>
          </a:p>
          <a:p>
            <a:r>
              <a:rPr lang="pt-BR" dirty="0" smtClean="0"/>
              <a:t>Isso </a:t>
            </a:r>
            <a:r>
              <a:rPr lang="pt-BR" dirty="0" smtClean="0"/>
              <a:t>requer software e desenvolvimento rápido, e a </a:t>
            </a:r>
            <a:r>
              <a:rPr lang="pt-BR" dirty="0" smtClean="0"/>
              <a:t>entrega é</a:t>
            </a:r>
            <a:r>
              <a:rPr lang="pt-BR" dirty="0" smtClean="0"/>
              <a:t>, </a:t>
            </a:r>
            <a:r>
              <a:rPr lang="pt-BR" dirty="0" err="1" smtClean="0"/>
              <a:t>freqüentemente</a:t>
            </a:r>
            <a:r>
              <a:rPr lang="pt-BR" dirty="0" smtClean="0"/>
              <a:t>, o requisito mais crítico para sistemas </a:t>
            </a:r>
            <a:r>
              <a:rPr lang="pt-BR" dirty="0" smtClean="0"/>
              <a:t>de </a:t>
            </a:r>
            <a:r>
              <a:rPr lang="en-US" dirty="0" smtClean="0"/>
              <a:t>software</a:t>
            </a:r>
            <a:r>
              <a:rPr lang="en-US" dirty="0" smtClean="0"/>
              <a:t>.</a:t>
            </a:r>
          </a:p>
          <a:p>
            <a:r>
              <a:rPr lang="pt-BR" dirty="0" smtClean="0"/>
              <a:t>Os </a:t>
            </a:r>
            <a:r>
              <a:rPr lang="pt-BR" dirty="0" smtClean="0"/>
              <a:t>negócios podem estar dispostos a aceitar um software </a:t>
            </a:r>
            <a:r>
              <a:rPr lang="pt-BR" dirty="0" smtClean="0"/>
              <a:t>de baixa </a:t>
            </a:r>
            <a:r>
              <a:rPr lang="pt-BR" dirty="0" smtClean="0"/>
              <a:t>qualidade se a entrega rápida e a </a:t>
            </a:r>
            <a:r>
              <a:rPr lang="pt-BR" dirty="0" smtClean="0"/>
              <a:t>funcionalidade </a:t>
            </a:r>
            <a:r>
              <a:rPr lang="en-US" dirty="0" err="1" smtClean="0"/>
              <a:t>essencial</a:t>
            </a:r>
            <a:r>
              <a:rPr lang="en-US" dirty="0" smtClean="0"/>
              <a:t> </a:t>
            </a:r>
            <a:r>
              <a:rPr lang="en-US" dirty="0" smtClean="0"/>
              <a:t>for </a:t>
            </a:r>
            <a:r>
              <a:rPr lang="en-US" dirty="0" err="1" smtClean="0"/>
              <a:t>possível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0" name="Picture 8" descr="fl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20713"/>
            <a:ext cx="8388350" cy="5437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XP X SCRUM	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1999" cy="5410200"/>
          </a:xfrm>
        </p:spPr>
        <p:txBody>
          <a:bodyPr>
            <a:normAutofit/>
          </a:bodyPr>
          <a:lstStyle/>
          <a:p>
            <a:pPr lvl="1"/>
            <a:r>
              <a:rPr lang="pt-BR" sz="2000" dirty="0"/>
              <a:t>SCRUM com princípios semelhantes ao XP:	</a:t>
            </a:r>
          </a:p>
          <a:p>
            <a:pPr lvl="3"/>
            <a:r>
              <a:rPr lang="pt-BR" dirty="0"/>
              <a:t>Equipes pequenas</a:t>
            </a:r>
          </a:p>
          <a:p>
            <a:pPr lvl="3"/>
            <a:r>
              <a:rPr lang="pt-BR" dirty="0"/>
              <a:t>Requisitos instáveis ou desconhecidos</a:t>
            </a:r>
          </a:p>
          <a:p>
            <a:pPr lvl="3"/>
            <a:r>
              <a:rPr lang="pt-BR" dirty="0"/>
              <a:t>Iterações curtas para prover visibilidade ao desenvolvimento.</a:t>
            </a:r>
          </a:p>
          <a:p>
            <a:pPr lvl="1"/>
            <a:r>
              <a:rPr lang="pt-BR" sz="2000" dirty="0"/>
              <a:t>SCRUM com dimensões diferentes de XP:</a:t>
            </a:r>
          </a:p>
          <a:p>
            <a:pPr lvl="3"/>
            <a:r>
              <a:rPr lang="pt-BR" dirty="0" err="1"/>
              <a:t>Scrum</a:t>
            </a:r>
            <a:r>
              <a:rPr lang="pt-BR" dirty="0"/>
              <a:t> divide o desenvolvimento em </a:t>
            </a:r>
            <a:r>
              <a:rPr lang="pt-BR" dirty="0" err="1"/>
              <a:t>sprints</a:t>
            </a:r>
            <a:r>
              <a:rPr lang="pt-BR" dirty="0"/>
              <a:t> de 30 dias e reuniões diárias de 15 minutos.</a:t>
            </a:r>
          </a:p>
          <a:p>
            <a:pPr lvl="3"/>
            <a:r>
              <a:rPr lang="pt-BR" dirty="0"/>
              <a:t>As equipes são formadas por pessoas com competências diferentes: projetistas, programadores, engenheiros e gerentes de qualidade.</a:t>
            </a:r>
          </a:p>
          <a:p>
            <a:pPr lvl="3"/>
            <a:r>
              <a:rPr lang="pt-BR" dirty="0" err="1"/>
              <a:t>Scrum</a:t>
            </a:r>
            <a:r>
              <a:rPr lang="pt-BR" dirty="0"/>
              <a:t> possui um mecanismo de informação de status atualizado continuamente e a divisão de tarefas é explícita.</a:t>
            </a:r>
          </a:p>
          <a:p>
            <a:pPr lvl="1"/>
            <a:r>
              <a:rPr lang="pt-BR" sz="2000" dirty="0"/>
              <a:t>SCRUM e XP são complementares pois </a:t>
            </a:r>
            <a:r>
              <a:rPr lang="pt-BR" sz="2000" dirty="0" err="1"/>
              <a:t>Scrum</a:t>
            </a:r>
            <a:r>
              <a:rPr lang="pt-BR" sz="2000" dirty="0"/>
              <a:t> prove práticas de gerenciamento enquanto que XP prove práticas integradas de engenharia de SW.</a:t>
            </a:r>
          </a:p>
          <a:p>
            <a:pPr lvl="3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 sz="4200"/>
              <a:t>FDD</a:t>
            </a:r>
            <a:r>
              <a:rPr lang="pt-BR" sz="3000"/>
              <a:t>(</a:t>
            </a:r>
            <a:r>
              <a:rPr lang="en-US" sz="3000"/>
              <a:t>Feature-driven development</a:t>
            </a:r>
            <a:r>
              <a:rPr lang="pt-BR" sz="3000"/>
              <a:t>)</a:t>
            </a:r>
            <a:br>
              <a:rPr lang="pt-BR" sz="3000"/>
            </a:br>
            <a:r>
              <a:rPr lang="pt-BR" sz="3000"/>
              <a:t>    </a:t>
            </a:r>
            <a:r>
              <a:rPr lang="pt-BR" sz="1900"/>
              <a:t>Desenvolvimento Orientado a Funcionalidades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/>
              <a:t>FDD</a:t>
            </a:r>
            <a:r>
              <a:rPr lang="pt-BR" sz="2000"/>
              <a:t>(</a:t>
            </a:r>
            <a:r>
              <a:rPr lang="en-US" sz="2000"/>
              <a:t>Feature-driven development</a:t>
            </a:r>
            <a:r>
              <a:rPr lang="pt-BR" sz="2000"/>
              <a:t>)</a:t>
            </a:r>
            <a:br>
              <a:rPr lang="pt-BR" sz="2000"/>
            </a:br>
            <a:r>
              <a:rPr lang="pt-BR" sz="2000"/>
              <a:t>    </a:t>
            </a:r>
            <a:r>
              <a:rPr lang="pt-BR" sz="1400"/>
              <a:t>Desenvolvimento Orientado a Funcionalidades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800"/>
              <a:t>Jeff DeLuca, Peter Coad</a:t>
            </a:r>
            <a:endParaRPr lang="pt-BR" sz="1800"/>
          </a:p>
          <a:p>
            <a:pPr lvl="1">
              <a:lnSpc>
                <a:spcPct val="90000"/>
              </a:lnSpc>
            </a:pPr>
            <a:r>
              <a:rPr lang="en-US" sz="1800"/>
              <a:t>http://thecoadletter.com/download/fddguide/</a:t>
            </a:r>
          </a:p>
          <a:p>
            <a:pPr>
              <a:lnSpc>
                <a:spcPct val="90000"/>
              </a:lnSpc>
            </a:pPr>
            <a:r>
              <a:rPr lang="en-US" sz="1800"/>
              <a:t>5 processos</a:t>
            </a:r>
            <a:r>
              <a:rPr lang="pt-BR" sz="1800"/>
              <a:t>: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pt-BR" sz="1800"/>
              <a:t>1- </a:t>
            </a:r>
            <a:r>
              <a:rPr lang="en-US" sz="1800"/>
              <a:t>Modelo geral</a:t>
            </a:r>
            <a:r>
              <a:rPr lang="pt-BR" sz="1800"/>
              <a:t> (arquitetura)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pt-BR" sz="1800"/>
              <a:t>2 -</a:t>
            </a:r>
            <a:r>
              <a:rPr lang="en-US" sz="1800"/>
              <a:t>Lista de funcionalidades</a:t>
            </a:r>
            <a:r>
              <a:rPr lang="pt-BR" sz="1800"/>
              <a:t>:</a:t>
            </a:r>
          </a:p>
          <a:p>
            <a:pPr lvl="2">
              <a:lnSpc>
                <a:spcPct val="90000"/>
              </a:lnSpc>
            </a:pPr>
            <a:r>
              <a:rPr lang="pt-BR" sz="1800"/>
              <a:t>Levanta requisitos para todo o projeto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pt-BR" sz="1800"/>
              <a:t>3 – </a:t>
            </a:r>
            <a:r>
              <a:rPr lang="en-US" sz="1800"/>
              <a:t>Planejamento por funcionalidades: </a:t>
            </a:r>
            <a:endParaRPr lang="pt-BR" sz="1800"/>
          </a:p>
          <a:p>
            <a:pPr lvl="2">
              <a:lnSpc>
                <a:spcPct val="90000"/>
              </a:lnSpc>
            </a:pPr>
            <a:r>
              <a:rPr lang="pt-BR" sz="1800"/>
              <a:t>Define </a:t>
            </a:r>
            <a:r>
              <a:rPr lang="en-US" sz="1800"/>
              <a:t>escopo de </a:t>
            </a:r>
            <a:r>
              <a:rPr lang="pt-BR" sz="1800"/>
              <a:t>cada </a:t>
            </a:r>
            <a:r>
              <a:rPr lang="en-US" sz="1800"/>
              <a:t>itera</a:t>
            </a:r>
            <a:r>
              <a:rPr lang="pt-BR" sz="1800"/>
              <a:t>ção (quais funcionalidades)</a:t>
            </a:r>
          </a:p>
          <a:p>
            <a:pPr lvl="2">
              <a:lnSpc>
                <a:spcPct val="90000"/>
              </a:lnSpc>
            </a:pPr>
            <a:r>
              <a:rPr lang="pt-BR" sz="1800"/>
              <a:t>F</a:t>
            </a:r>
            <a:r>
              <a:rPr lang="en-US" sz="1800"/>
              <a:t>orm</a:t>
            </a:r>
            <a:r>
              <a:rPr lang="pt-BR" sz="1800"/>
              <a:t>a</a:t>
            </a:r>
            <a:r>
              <a:rPr lang="en-US" sz="1800"/>
              <a:t> times</a:t>
            </a:r>
            <a:r>
              <a:rPr lang="pt-BR" sz="1800"/>
              <a:t> para desenvolver cada funcionalidade.</a:t>
            </a:r>
            <a:endParaRPr lang="en-US" sz="1800"/>
          </a:p>
          <a:p>
            <a:pPr lvl="1">
              <a:lnSpc>
                <a:spcPct val="90000"/>
              </a:lnSpc>
            </a:pPr>
            <a:r>
              <a:rPr lang="pt-BR" sz="1800"/>
              <a:t>(</a:t>
            </a:r>
            <a:r>
              <a:rPr lang="en-US" sz="1800"/>
              <a:t>A cada iteração</a:t>
            </a:r>
            <a:r>
              <a:rPr lang="pt-BR" sz="1800"/>
              <a:t>)</a:t>
            </a:r>
            <a:r>
              <a:rPr lang="en-US" sz="1800"/>
              <a:t>:</a:t>
            </a:r>
          </a:p>
          <a:p>
            <a:pPr lvl="2">
              <a:lnSpc>
                <a:spcPct val="90000"/>
              </a:lnSpc>
            </a:pPr>
            <a:r>
              <a:rPr lang="pt-BR" sz="1800"/>
              <a:t>4 – </a:t>
            </a:r>
            <a:r>
              <a:rPr lang="en-US" sz="1800"/>
              <a:t>Projeto por Funcionalidades</a:t>
            </a:r>
          </a:p>
          <a:p>
            <a:pPr lvl="2">
              <a:lnSpc>
                <a:spcPct val="90000"/>
              </a:lnSpc>
            </a:pPr>
            <a:r>
              <a:rPr lang="pt-BR" sz="1800"/>
              <a:t>5 -  </a:t>
            </a:r>
            <a:r>
              <a:rPr lang="en-US" sz="1800"/>
              <a:t>Construção por Funcionalidades</a:t>
            </a:r>
          </a:p>
          <a:p>
            <a:pPr lvl="2">
              <a:lnSpc>
                <a:spcPct val="90000"/>
              </a:lnSpc>
            </a:pPr>
            <a:endParaRPr lang="en-US" sz="1800"/>
          </a:p>
          <a:p>
            <a:pPr>
              <a:lnSpc>
                <a:spcPct val="90000"/>
              </a:lnSpc>
            </a:pPr>
            <a:endParaRPr lang="pt-BR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17488" y="1885950"/>
            <a:ext cx="84582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pt-BR" sz="2800">
                <a:latin typeface="Times New Roman" pitchFamily="18" charset="0"/>
              </a:rPr>
              <a:t>O FDD consiste de 5 processos principais:</a:t>
            </a:r>
            <a:br>
              <a:rPr lang="pt-BR" sz="2800">
                <a:latin typeface="Times New Roman" pitchFamily="18" charset="0"/>
              </a:rPr>
            </a:br>
            <a:endParaRPr lang="pt-BR" sz="2800">
              <a:latin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endParaRPr lang="pt-BR" sz="2800">
              <a:latin typeface="Times New Roman" pitchFamily="18" charset="0"/>
            </a:endParaRPr>
          </a:p>
        </p:txBody>
      </p:sp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349500"/>
            <a:ext cx="7993062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010400" cy="1077913"/>
          </a:xfrm>
        </p:spPr>
        <p:txBody>
          <a:bodyPr/>
          <a:lstStyle/>
          <a:p>
            <a:r>
              <a:rPr lang="pt-BR" sz="3200" dirty="0"/>
              <a:t>FDD- Cargos e Responsabilidades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84313"/>
            <a:ext cx="7848600" cy="537368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pt-BR" sz="2000" b="1" dirty="0"/>
              <a:t>Principais</a:t>
            </a:r>
            <a:endParaRPr lang="pt-BR" sz="2000" dirty="0"/>
          </a:p>
          <a:p>
            <a:pPr lvl="2">
              <a:lnSpc>
                <a:spcPct val="80000"/>
              </a:lnSpc>
            </a:pPr>
            <a:r>
              <a:rPr lang="pt-BR" sz="2000" dirty="0"/>
              <a:t>Gerente de projeto (Project Manager)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Arquiteto líder (</a:t>
            </a:r>
            <a:r>
              <a:rPr lang="pt-BR" sz="2000" dirty="0" err="1"/>
              <a:t>Chief</a:t>
            </a:r>
            <a:r>
              <a:rPr lang="pt-BR" sz="2000" dirty="0"/>
              <a:t> </a:t>
            </a:r>
            <a:r>
              <a:rPr lang="pt-BR" sz="2000" dirty="0" err="1"/>
              <a:t>architect</a:t>
            </a:r>
            <a:r>
              <a:rPr lang="pt-BR" sz="2000" dirty="0"/>
              <a:t>)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Gerente de desenvolvimento (</a:t>
            </a:r>
            <a:r>
              <a:rPr lang="pt-BR" sz="2000" dirty="0" err="1"/>
              <a:t>Development</a:t>
            </a:r>
            <a:r>
              <a:rPr lang="pt-BR" sz="2000" dirty="0"/>
              <a:t> Manager)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Programador líder (</a:t>
            </a:r>
            <a:r>
              <a:rPr lang="pt-BR" sz="2000" dirty="0" err="1"/>
              <a:t>Chief</a:t>
            </a:r>
            <a:r>
              <a:rPr lang="pt-BR" sz="2000" dirty="0"/>
              <a:t> </a:t>
            </a:r>
            <a:r>
              <a:rPr lang="pt-BR" sz="2000" dirty="0" err="1"/>
              <a:t>programmer</a:t>
            </a:r>
            <a:r>
              <a:rPr lang="pt-BR" sz="2000" dirty="0"/>
              <a:t>)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Proprietário de classe (</a:t>
            </a:r>
            <a:r>
              <a:rPr lang="pt-BR" sz="2000" dirty="0" err="1"/>
              <a:t>Class</a:t>
            </a:r>
            <a:r>
              <a:rPr lang="pt-BR" sz="2000" dirty="0"/>
              <a:t> </a:t>
            </a:r>
            <a:r>
              <a:rPr lang="pt-BR" sz="2000" dirty="0" err="1"/>
              <a:t>owner</a:t>
            </a:r>
            <a:r>
              <a:rPr lang="pt-BR" sz="2000" dirty="0"/>
              <a:t>)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Especialista do domínio (</a:t>
            </a:r>
            <a:r>
              <a:rPr lang="pt-BR" sz="2000" dirty="0" err="1"/>
              <a:t>Domain</a:t>
            </a:r>
            <a:r>
              <a:rPr lang="pt-BR" sz="2000" dirty="0"/>
              <a:t> </a:t>
            </a:r>
            <a:r>
              <a:rPr lang="pt-BR" sz="2000" dirty="0" err="1"/>
              <a:t>experts</a:t>
            </a:r>
            <a:r>
              <a:rPr lang="pt-BR" sz="2000" dirty="0"/>
              <a:t>)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Gerente do domínio (</a:t>
            </a:r>
            <a:r>
              <a:rPr lang="pt-BR" sz="2000" dirty="0" err="1"/>
              <a:t>Domain</a:t>
            </a:r>
            <a:r>
              <a:rPr lang="pt-BR" sz="2000" dirty="0"/>
              <a:t> manager)</a:t>
            </a:r>
          </a:p>
          <a:p>
            <a:pPr>
              <a:lnSpc>
                <a:spcPct val="80000"/>
              </a:lnSpc>
            </a:pPr>
            <a:r>
              <a:rPr lang="pt-BR" sz="2000" b="1" dirty="0"/>
              <a:t>De apoio</a:t>
            </a:r>
            <a:endParaRPr lang="pt-BR" sz="2000" dirty="0"/>
          </a:p>
          <a:p>
            <a:pPr lvl="2">
              <a:lnSpc>
                <a:spcPct val="80000"/>
              </a:lnSpc>
            </a:pPr>
            <a:r>
              <a:rPr lang="pt-BR" sz="2000" dirty="0"/>
              <a:t>Gerente de versão (Release manager)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Guru de linguagem (</a:t>
            </a:r>
            <a:r>
              <a:rPr lang="pt-BR" sz="2000" dirty="0" err="1"/>
              <a:t>Language</a:t>
            </a:r>
            <a:r>
              <a:rPr lang="pt-BR" sz="2000" dirty="0"/>
              <a:t> </a:t>
            </a:r>
            <a:r>
              <a:rPr lang="pt-BR" sz="2000" dirty="0" err="1"/>
              <a:t>lawyer</a:t>
            </a:r>
            <a:r>
              <a:rPr lang="pt-BR" sz="2000" dirty="0"/>
              <a:t>/</a:t>
            </a:r>
            <a:r>
              <a:rPr lang="pt-BR" sz="2000" dirty="0" err="1"/>
              <a:t>language</a:t>
            </a:r>
            <a:r>
              <a:rPr lang="pt-BR" sz="2000" dirty="0"/>
              <a:t> guru)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Engenheiro de construção (Build </a:t>
            </a:r>
            <a:r>
              <a:rPr lang="pt-BR" sz="2000" dirty="0" err="1"/>
              <a:t>engineer</a:t>
            </a:r>
            <a:r>
              <a:rPr lang="pt-BR" sz="2000" dirty="0"/>
              <a:t>)</a:t>
            </a:r>
          </a:p>
          <a:p>
            <a:pPr lvl="2">
              <a:lnSpc>
                <a:spcPct val="80000"/>
              </a:lnSpc>
            </a:pPr>
            <a:r>
              <a:rPr lang="en-US" sz="2000" dirty="0"/>
              <a:t>“</a:t>
            </a:r>
            <a:r>
              <a:rPr lang="en-US" sz="2000" dirty="0" err="1"/>
              <a:t>Ferramenteiro</a:t>
            </a:r>
            <a:r>
              <a:rPr lang="en-US" sz="2000" dirty="0"/>
              <a:t>” (</a:t>
            </a:r>
            <a:r>
              <a:rPr lang="en-US" sz="2000" dirty="0" err="1"/>
              <a:t>Toolsmith</a:t>
            </a:r>
            <a:r>
              <a:rPr lang="en-US" sz="2000" dirty="0"/>
              <a:t>)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Administrador de sistemas (System </a:t>
            </a:r>
            <a:r>
              <a:rPr lang="pt-BR" sz="2000" dirty="0" err="1"/>
              <a:t>Administrator</a:t>
            </a:r>
            <a:r>
              <a:rPr lang="pt-BR" sz="2000" dirty="0"/>
              <a:t>)</a:t>
            </a:r>
          </a:p>
          <a:p>
            <a:pPr lvl="1">
              <a:lnSpc>
                <a:spcPct val="80000"/>
              </a:lnSpc>
            </a:pPr>
            <a:endParaRPr lang="pt-BR" sz="2000" dirty="0"/>
          </a:p>
          <a:p>
            <a:pPr>
              <a:lnSpc>
                <a:spcPct val="80000"/>
              </a:lnSpc>
            </a:pPr>
            <a:r>
              <a:rPr lang="pt-BR" sz="2000" b="1" dirty="0"/>
              <a:t>Adicionais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Testadores (</a:t>
            </a:r>
            <a:r>
              <a:rPr lang="pt-BR" sz="2000" dirty="0" err="1"/>
              <a:t>Testers</a:t>
            </a:r>
            <a:r>
              <a:rPr lang="pt-BR" sz="2000" dirty="0"/>
              <a:t>)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Instaladores (</a:t>
            </a:r>
            <a:r>
              <a:rPr lang="pt-BR" sz="2000" dirty="0" err="1"/>
              <a:t>Deployers</a:t>
            </a:r>
            <a:r>
              <a:rPr lang="pt-BR" sz="2000" dirty="0"/>
              <a:t>)</a:t>
            </a:r>
          </a:p>
          <a:p>
            <a:pPr lvl="2">
              <a:lnSpc>
                <a:spcPct val="80000"/>
              </a:lnSpc>
            </a:pPr>
            <a:r>
              <a:rPr lang="pt-BR" sz="2000" dirty="0"/>
              <a:t>Escritores técnicos (</a:t>
            </a:r>
            <a:r>
              <a:rPr lang="pt-BR" sz="2000" dirty="0" err="1"/>
              <a:t>Technical</a:t>
            </a:r>
            <a:r>
              <a:rPr lang="pt-BR" sz="2000" dirty="0"/>
              <a:t> </a:t>
            </a:r>
            <a:r>
              <a:rPr lang="pt-BR" sz="2000" dirty="0" err="1"/>
              <a:t>writes</a:t>
            </a:r>
            <a:r>
              <a:rPr lang="pt-BR" sz="2000" dirty="0"/>
              <a:t>)</a:t>
            </a:r>
          </a:p>
          <a:p>
            <a:pPr>
              <a:lnSpc>
                <a:spcPct val="80000"/>
              </a:lnSpc>
            </a:pPr>
            <a:endParaRPr lang="pt-BR" sz="1300" dirty="0"/>
          </a:p>
          <a:p>
            <a:pPr>
              <a:lnSpc>
                <a:spcPct val="80000"/>
              </a:lnSpc>
            </a:pPr>
            <a:endParaRPr lang="pt-BR" sz="9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010400" cy="1150938"/>
          </a:xfrm>
        </p:spPr>
        <p:txBody>
          <a:bodyPr/>
          <a:lstStyle/>
          <a:p>
            <a:r>
              <a:rPr lang="pt-BR" sz="2800"/>
              <a:t>FDD – Boas Práticas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7994650" cy="439102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pt-BR" sz="2000" b="1" dirty="0"/>
              <a:t>Modelagem de objetos de domínio </a:t>
            </a:r>
          </a:p>
          <a:p>
            <a:pPr lvl="1">
              <a:lnSpc>
                <a:spcPct val="80000"/>
              </a:lnSpc>
            </a:pPr>
            <a:r>
              <a:rPr lang="pt-BR" sz="2000" dirty="0"/>
              <a:t>Exploração e explicação do problema do domínio</a:t>
            </a:r>
          </a:p>
          <a:p>
            <a:pPr lvl="1">
              <a:lnSpc>
                <a:spcPct val="80000"/>
              </a:lnSpc>
            </a:pPr>
            <a:r>
              <a:rPr lang="pt-BR" sz="2000" dirty="0"/>
              <a:t>Resulta em um framework</a:t>
            </a:r>
          </a:p>
          <a:p>
            <a:pPr>
              <a:lnSpc>
                <a:spcPct val="80000"/>
              </a:lnSpc>
            </a:pPr>
            <a:r>
              <a:rPr lang="pt-BR" sz="2000" b="1" dirty="0"/>
              <a:t>Desenvolver por funcionalidade</a:t>
            </a:r>
          </a:p>
          <a:p>
            <a:pPr lvl="1">
              <a:lnSpc>
                <a:spcPct val="80000"/>
              </a:lnSpc>
            </a:pPr>
            <a:r>
              <a:rPr lang="pt-BR" sz="2000" dirty="0"/>
              <a:t>Desenvolvimento e acompanhamento do progresso através de da lista de funcionalidades.</a:t>
            </a:r>
          </a:p>
          <a:p>
            <a:pPr>
              <a:lnSpc>
                <a:spcPct val="80000"/>
              </a:lnSpc>
            </a:pPr>
            <a:r>
              <a:rPr lang="en-US" sz="2000" b="1" dirty="0" err="1"/>
              <a:t>Proprietários</a:t>
            </a:r>
            <a:r>
              <a:rPr lang="en-US" sz="2000" b="1" dirty="0"/>
              <a:t> de classes </a:t>
            </a:r>
            <a:r>
              <a:rPr lang="en-US" sz="2000" b="1" dirty="0" err="1"/>
              <a:t>individuais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Cada classe possui um único desenvolvedor responsável</a:t>
            </a:r>
          </a:p>
          <a:p>
            <a:pPr>
              <a:lnSpc>
                <a:spcPct val="80000"/>
              </a:lnSpc>
            </a:pPr>
            <a:r>
              <a:rPr lang="en-US" sz="2000" b="1" dirty="0" err="1"/>
              <a:t>Equipe</a:t>
            </a:r>
            <a:r>
              <a:rPr lang="en-US" sz="2000" b="1" dirty="0"/>
              <a:t> de </a:t>
            </a:r>
            <a:r>
              <a:rPr lang="en-US" sz="2000" b="1" dirty="0" err="1"/>
              <a:t>funcionalidades</a:t>
            </a:r>
            <a:r>
              <a:rPr lang="en-US" sz="2000" dirty="0"/>
              <a:t> </a:t>
            </a:r>
          </a:p>
          <a:p>
            <a:pPr lvl="1">
              <a:lnSpc>
                <a:spcPct val="80000"/>
              </a:lnSpc>
            </a:pPr>
            <a:r>
              <a:rPr lang="pt-BR" sz="2000" dirty="0"/>
              <a:t>Formação de equipes pequenas e dinâmicas.</a:t>
            </a:r>
          </a:p>
          <a:p>
            <a:pPr lvl="1">
              <a:lnSpc>
                <a:spcPct val="80000"/>
              </a:lnSpc>
            </a:pPr>
            <a:r>
              <a:rPr lang="pt-BR" sz="2000" dirty="0"/>
              <a:t>Inspeção (</a:t>
            </a:r>
            <a:r>
              <a:rPr lang="pt-BR" sz="2000" dirty="0" err="1"/>
              <a:t>Inspection</a:t>
            </a:r>
            <a:r>
              <a:rPr lang="pt-BR" sz="2000" dirty="0"/>
              <a:t>)</a:t>
            </a:r>
          </a:p>
          <a:p>
            <a:pPr lvl="1">
              <a:lnSpc>
                <a:spcPct val="80000"/>
              </a:lnSpc>
            </a:pPr>
            <a:r>
              <a:rPr lang="pt-BR" sz="2000" dirty="0"/>
              <a:t>Uso dos melhores métodos conhecidos de detecção de erros.</a:t>
            </a:r>
          </a:p>
          <a:p>
            <a:pPr>
              <a:lnSpc>
                <a:spcPct val="80000"/>
              </a:lnSpc>
            </a:pPr>
            <a:r>
              <a:rPr lang="en-US" sz="2000" b="1" dirty="0"/>
              <a:t>Releases </a:t>
            </a:r>
            <a:r>
              <a:rPr lang="en-US" sz="2000" b="1" dirty="0" err="1"/>
              <a:t>freqüentes</a:t>
            </a:r>
            <a:r>
              <a:rPr lang="en-US" sz="2000" b="1" dirty="0"/>
              <a:t> </a:t>
            </a:r>
          </a:p>
          <a:p>
            <a:pPr lvl="1">
              <a:lnSpc>
                <a:spcPct val="80000"/>
              </a:lnSpc>
            </a:pPr>
            <a:r>
              <a:rPr lang="pt-BR" sz="2000" dirty="0"/>
              <a:t>Garantir que existe um sistema sempre disponível e demonstrável.</a:t>
            </a:r>
          </a:p>
          <a:p>
            <a:pPr>
              <a:lnSpc>
                <a:spcPct val="80000"/>
              </a:lnSpc>
            </a:pPr>
            <a:r>
              <a:rPr lang="pt-BR" sz="2000" b="1" dirty="0"/>
              <a:t>Administração de Configuração</a:t>
            </a:r>
          </a:p>
          <a:p>
            <a:pPr lvl="1">
              <a:lnSpc>
                <a:spcPct val="80000"/>
              </a:lnSpc>
            </a:pPr>
            <a:r>
              <a:rPr lang="pt-BR" sz="2000" dirty="0"/>
              <a:t>Habilita acompanhamento do histórico do código-fonte.</a:t>
            </a:r>
          </a:p>
          <a:p>
            <a:pPr lvl="1"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endParaRPr lang="pt-BR" sz="1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/>
              <a:t>LD </a:t>
            </a:r>
            <a:r>
              <a:rPr lang="pt-BR" sz="2000"/>
              <a:t>( Lean Development )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800"/>
              <a:t>LD </a:t>
            </a:r>
            <a:r>
              <a:rPr lang="pt-BR" sz="2000"/>
              <a:t>( Lean Development 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pt-BR" sz="2400" dirty="0"/>
              <a:t>Mary </a:t>
            </a:r>
            <a:r>
              <a:rPr lang="pt-BR" sz="2400" dirty="0" err="1"/>
              <a:t>Poppendieck</a:t>
            </a:r>
            <a:r>
              <a:rPr lang="pt-BR" sz="2400" dirty="0"/>
              <a:t> (2000)</a:t>
            </a:r>
          </a:p>
          <a:p>
            <a:pPr lvl="1">
              <a:lnSpc>
                <a:spcPct val="90000"/>
              </a:lnSpc>
            </a:pPr>
            <a:r>
              <a:rPr lang="pt-BR" sz="2400" dirty="0">
                <a:hlinkClick r:id="rId2"/>
              </a:rPr>
              <a:t>http://www.poppendieck.com/</a:t>
            </a:r>
            <a:endParaRPr lang="pt-BR" sz="2400" dirty="0"/>
          </a:p>
          <a:p>
            <a:pPr lvl="1">
              <a:lnSpc>
                <a:spcPct val="90000"/>
              </a:lnSpc>
            </a:pPr>
            <a:endParaRPr lang="pt-BR" sz="2400" dirty="0"/>
          </a:p>
          <a:p>
            <a:pPr>
              <a:lnSpc>
                <a:spcPct val="90000"/>
              </a:lnSpc>
            </a:pPr>
            <a:r>
              <a:rPr lang="pt-BR" sz="2400" dirty="0"/>
              <a:t>Focado na identificação de gargalos no processo de desenvolvimento de software</a:t>
            </a:r>
          </a:p>
          <a:p>
            <a:pPr lvl="1">
              <a:lnSpc>
                <a:spcPct val="90000"/>
              </a:lnSpc>
            </a:pPr>
            <a:r>
              <a:rPr lang="pt-BR" sz="2400" dirty="0"/>
              <a:t>Metáfora (boa) de fábrica</a:t>
            </a:r>
          </a:p>
          <a:p>
            <a:pPr lvl="1">
              <a:lnSpc>
                <a:spcPct val="90000"/>
              </a:lnSpc>
            </a:pPr>
            <a:r>
              <a:rPr lang="pt-BR" sz="2400" dirty="0"/>
              <a:t>Empresta </a:t>
            </a:r>
            <a:r>
              <a:rPr lang="pt-BR" sz="2400" dirty="0" err="1"/>
              <a:t>idéias</a:t>
            </a:r>
            <a:r>
              <a:rPr lang="pt-BR" sz="2400" dirty="0"/>
              <a:t> de </a:t>
            </a:r>
          </a:p>
          <a:p>
            <a:pPr lvl="2">
              <a:lnSpc>
                <a:spcPct val="90000"/>
              </a:lnSpc>
            </a:pPr>
            <a:r>
              <a:rPr lang="pt-BR" sz="2400" dirty="0"/>
              <a:t>Qualidade Total,  (</a:t>
            </a:r>
            <a:r>
              <a:rPr lang="pt-BR" sz="2400" dirty="0" err="1"/>
              <a:t>Deming</a:t>
            </a:r>
            <a:r>
              <a:rPr lang="pt-BR" sz="2400" dirty="0"/>
              <a:t>, anos 50)</a:t>
            </a:r>
          </a:p>
          <a:p>
            <a:pPr lvl="2">
              <a:lnSpc>
                <a:spcPct val="90000"/>
              </a:lnSpc>
            </a:pPr>
            <a:r>
              <a:rPr lang="pt-BR" sz="2400" dirty="0" err="1"/>
              <a:t>Lean</a:t>
            </a:r>
            <a:r>
              <a:rPr lang="pt-BR" sz="2400" dirty="0"/>
              <a:t> </a:t>
            </a:r>
            <a:r>
              <a:rPr lang="pt-BR" sz="2400" dirty="0" err="1"/>
              <a:t>Production</a:t>
            </a:r>
            <a:r>
              <a:rPr lang="pt-BR" sz="2400" dirty="0"/>
              <a:t> (Japão, anos 50)</a:t>
            </a:r>
          </a:p>
          <a:p>
            <a:pPr lvl="2">
              <a:lnSpc>
                <a:spcPct val="90000"/>
              </a:lnSpc>
            </a:pPr>
            <a:r>
              <a:rPr lang="pt-BR" sz="2400" dirty="0"/>
              <a:t>Teoria de Sistemas Dinâmicos (MIT, anos 60)</a:t>
            </a:r>
          </a:p>
          <a:p>
            <a:pPr lvl="2">
              <a:lnSpc>
                <a:spcPct val="90000"/>
              </a:lnSpc>
            </a:pPr>
            <a:r>
              <a:rPr lang="pt-BR" sz="2400" dirty="0" err="1"/>
              <a:t>Lean</a:t>
            </a:r>
            <a:r>
              <a:rPr lang="pt-BR" sz="2400" dirty="0"/>
              <a:t> </a:t>
            </a:r>
            <a:r>
              <a:rPr lang="pt-BR" sz="2400" dirty="0" err="1"/>
              <a:t>Construction</a:t>
            </a:r>
            <a:r>
              <a:rPr lang="pt-BR" sz="2400" dirty="0"/>
              <a:t> (adaptabilidade na construção civil, anos 90)</a:t>
            </a:r>
          </a:p>
          <a:p>
            <a:pPr>
              <a:lnSpc>
                <a:spcPct val="90000"/>
              </a:lnSpc>
            </a:pPr>
            <a:endParaRPr lang="pt-BR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Open source</a:t>
            </a:r>
            <a:endParaRPr lang="pt-BR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/>
              <a:t>"Manifesto Para o Desenvolvimento Ágil de Software"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3200" dirty="0"/>
              <a:t>reunião entre 17 gurus da comunidade de desenvolvimento</a:t>
            </a:r>
          </a:p>
          <a:p>
            <a:endParaRPr lang="pt-BR" sz="3200" dirty="0"/>
          </a:p>
          <a:p>
            <a:r>
              <a:rPr lang="pt-BR" sz="3200" dirty="0"/>
              <a:t>Realizada entre os dias 11 e 13 de fevereiro de 2001</a:t>
            </a:r>
          </a:p>
          <a:p>
            <a:endParaRPr lang="pt-BR" sz="3200" dirty="0"/>
          </a:p>
          <a:p>
            <a:r>
              <a:rPr lang="pt-BR" sz="3200" dirty="0"/>
              <a:t>Estação de esqui nas montanhas de</a:t>
            </a:r>
            <a:br>
              <a:rPr lang="pt-BR" sz="3200" dirty="0"/>
            </a:br>
            <a:r>
              <a:rPr lang="pt-BR" sz="3200" dirty="0" err="1"/>
              <a:t>Utah</a:t>
            </a:r>
            <a:r>
              <a:rPr lang="pt-BR" sz="3200" dirty="0"/>
              <a:t>, Estados Unidos.</a:t>
            </a:r>
            <a:r>
              <a:rPr lang="pt-BR" sz="2600" dirty="0"/>
              <a:t/>
            </a:r>
            <a:br>
              <a:rPr lang="pt-BR" sz="2600" dirty="0"/>
            </a:br>
            <a:endParaRPr lang="pt-BR" sz="26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Open Source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pt-BR" sz="2100"/>
              <a:t>Richard Stallman (anos 80), Linus Torvalds (anos 90)</a:t>
            </a:r>
          </a:p>
          <a:p>
            <a:pPr lvl="1">
              <a:lnSpc>
                <a:spcPct val="90000"/>
              </a:lnSpc>
            </a:pPr>
            <a:r>
              <a:rPr lang="pt-BR" sz="2000">
                <a:hlinkClick r:id="rId2"/>
              </a:rPr>
              <a:t>http://www.opensource.org/</a:t>
            </a:r>
            <a:endParaRPr lang="pt-BR" sz="2000"/>
          </a:p>
          <a:p>
            <a:pPr lvl="1">
              <a:lnSpc>
                <a:spcPct val="90000"/>
              </a:lnSpc>
            </a:pPr>
            <a:r>
              <a:rPr lang="pt-BR" sz="2000"/>
              <a:t>Inicialmente, p</a:t>
            </a:r>
            <a:r>
              <a:rPr lang="en-US" sz="2000"/>
              <a:t>ara software básico</a:t>
            </a:r>
          </a:p>
          <a:p>
            <a:pPr>
              <a:lnSpc>
                <a:spcPct val="90000"/>
              </a:lnSpc>
            </a:pPr>
            <a:r>
              <a:rPr lang="en-US" sz="2100"/>
              <a:t>Maintainer: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Orienta o desenvolvimento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Decide o quê vai entrar no software “oficial”</a:t>
            </a:r>
          </a:p>
          <a:p>
            <a:pPr>
              <a:lnSpc>
                <a:spcPct val="90000"/>
              </a:lnSpc>
            </a:pPr>
            <a:r>
              <a:rPr lang="en-US" sz="2100"/>
              <a:t>Catedral X Bazar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Catedral: releases pouco freqüentes, desenvolvimento centralizado (GNU</a:t>
            </a:r>
            <a:r>
              <a:rPr lang="pt-BR" sz="2000"/>
              <a:t>, BSD</a:t>
            </a:r>
            <a:r>
              <a:rPr lang="en-US" sz="2000"/>
              <a:t>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Bazar: releases freqüentes, desenvolvimento mais espalhado (Linux kernel</a:t>
            </a:r>
            <a:r>
              <a:rPr lang="pt-BR" sz="2000"/>
              <a:t>, apache.org</a:t>
            </a:r>
            <a:r>
              <a:rPr lang="en-US" sz="200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1900"/>
          </a:p>
          <a:p>
            <a:pPr>
              <a:lnSpc>
                <a:spcPct val="90000"/>
              </a:lnSpc>
            </a:pPr>
            <a:endParaRPr lang="pt-BR" sz="2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Manifesto Ágil (Princípios)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Indivíduos e interações</a:t>
            </a:r>
            <a:r>
              <a:rPr lang="pt-BR" sz="2400" dirty="0"/>
              <a:t> =&gt; mais importantes que </a:t>
            </a:r>
            <a:r>
              <a:rPr lang="pt-BR" sz="2400" i="1" dirty="0"/>
              <a:t>processos e ferramentas.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Software funcionando</a:t>
            </a:r>
            <a:r>
              <a:rPr lang="pt-BR" sz="2400" dirty="0"/>
              <a:t> =&gt; mais importante do que documentação completa e detalhada.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Colaboração com o cliente</a:t>
            </a:r>
            <a:r>
              <a:rPr lang="pt-BR" sz="2400" dirty="0"/>
              <a:t> =&gt; mais importante do que negociação de contratos.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Adaptação a mudanças</a:t>
            </a:r>
            <a:r>
              <a:rPr lang="pt-BR" sz="2400" dirty="0"/>
              <a:t> =&gt; mais importante do que seguir o plano inicial.</a:t>
            </a:r>
          </a:p>
          <a:p>
            <a:pPr>
              <a:lnSpc>
                <a:spcPct val="110000"/>
              </a:lnSpc>
              <a:buFontTx/>
              <a:buChar char="•"/>
            </a:pPr>
            <a:endParaRPr lang="pt-BR" sz="1900" dirty="0"/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1600" dirty="0"/>
              <a:t>Evento ocorrido em 2001</a:t>
            </a:r>
          </a:p>
          <a:p>
            <a:pPr algn="r">
              <a:buFont typeface="Wingdings" pitchFamily="2" charset="2"/>
              <a:buNone/>
            </a:pPr>
            <a:r>
              <a:rPr lang="pt-BR" sz="1600" dirty="0" err="1"/>
              <a:t>WebSite</a:t>
            </a:r>
            <a:r>
              <a:rPr lang="pt-BR" sz="1600" dirty="0"/>
              <a:t>: http://www.agilemanifesto.org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Metodologia</a:t>
            </a:r>
            <a:r>
              <a:rPr lang="en-US" dirty="0" smtClean="0"/>
              <a:t> </a:t>
            </a:r>
            <a:r>
              <a:rPr lang="en-US" dirty="0" err="1" smtClean="0"/>
              <a:t>Ágil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09600" y="6096000"/>
            <a:ext cx="8153400" cy="533400"/>
          </a:xfrm>
        </p:spPr>
        <p:txBody>
          <a:bodyPr>
            <a:normAutofit/>
          </a:bodyPr>
          <a:lstStyle/>
          <a:p>
            <a:r>
              <a:rPr lang="en-US" sz="1400" dirty="0" err="1" smtClean="0"/>
              <a:t>Fonte</a:t>
            </a:r>
            <a:r>
              <a:rPr lang="en-US" sz="1400" dirty="0" smtClean="0"/>
              <a:t>: Aula </a:t>
            </a:r>
            <a:r>
              <a:rPr lang="en-US" sz="1400" dirty="0" err="1" smtClean="0"/>
              <a:t>Auxiliadora</a:t>
            </a:r>
            <a:r>
              <a:rPr lang="en-US" sz="1400" dirty="0" smtClean="0"/>
              <a:t> </a:t>
            </a:r>
            <a:r>
              <a:rPr lang="en-US" sz="1400" dirty="0" err="1" smtClean="0"/>
              <a:t>Freire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839200" cy="4538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agilidade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200" dirty="0" err="1" smtClean="0"/>
              <a:t>Equipe</a:t>
            </a:r>
            <a:r>
              <a:rPr lang="en-US" sz="3200" dirty="0" smtClean="0"/>
              <a:t> </a:t>
            </a:r>
            <a:r>
              <a:rPr lang="en-US" sz="3200" dirty="0" err="1" smtClean="0"/>
              <a:t>ágil</a:t>
            </a:r>
            <a:endParaRPr lang="en-US" sz="3200" dirty="0" smtClean="0"/>
          </a:p>
          <a:p>
            <a:pPr>
              <a:lnSpc>
                <a:spcPct val="200000"/>
              </a:lnSpc>
            </a:pPr>
            <a:r>
              <a:rPr lang="en-US" sz="3200" dirty="0" err="1" smtClean="0"/>
              <a:t>Modificações</a:t>
            </a:r>
            <a:endParaRPr lang="en-US" sz="3200" dirty="0" smtClean="0"/>
          </a:p>
          <a:p>
            <a:pPr>
              <a:lnSpc>
                <a:spcPct val="200000"/>
              </a:lnSpc>
            </a:pPr>
            <a:r>
              <a:rPr lang="en-US" sz="3200" dirty="0" err="1" smtClean="0"/>
              <a:t>Facilidade</a:t>
            </a:r>
            <a:r>
              <a:rPr lang="en-US" sz="3200" dirty="0" smtClean="0"/>
              <a:t> </a:t>
            </a:r>
            <a:r>
              <a:rPr lang="en-US" sz="3200" dirty="0" err="1" smtClean="0"/>
              <a:t>em</a:t>
            </a:r>
            <a:r>
              <a:rPr lang="en-US" sz="3200" dirty="0" smtClean="0"/>
              <a:t> </a:t>
            </a:r>
            <a:r>
              <a:rPr lang="en-US" sz="3200" dirty="0" err="1" smtClean="0"/>
              <a:t>alterar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com </a:t>
            </a:r>
            <a:r>
              <a:rPr lang="en-US" dirty="0" err="1" smtClean="0"/>
              <a:t>métodos</a:t>
            </a:r>
            <a:r>
              <a:rPr lang="en-US" dirty="0" smtClean="0"/>
              <a:t> </a:t>
            </a:r>
            <a:r>
              <a:rPr lang="en-US" dirty="0" err="1" smtClean="0"/>
              <a:t>ágeis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manter</a:t>
            </a:r>
            <a:r>
              <a:rPr lang="en-US" dirty="0" smtClean="0"/>
              <a:t> o </a:t>
            </a:r>
            <a:r>
              <a:rPr lang="en-US" dirty="0" err="1" smtClean="0"/>
              <a:t>interesse</a:t>
            </a:r>
            <a:r>
              <a:rPr lang="en-US" dirty="0" smtClean="0"/>
              <a:t> dos </a:t>
            </a:r>
            <a:r>
              <a:rPr lang="en-US" dirty="0" err="1" smtClean="0"/>
              <a:t>clientes</a:t>
            </a:r>
            <a:r>
              <a:rPr lang="en-US" dirty="0" smtClean="0"/>
              <a:t> no </a:t>
            </a:r>
            <a:r>
              <a:rPr lang="en-US" dirty="0" err="1" smtClean="0"/>
              <a:t>processo</a:t>
            </a:r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 err="1" smtClean="0"/>
              <a:t>equipes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inadequadas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o </a:t>
            </a:r>
            <a:r>
              <a:rPr lang="en-US" dirty="0" err="1" smtClean="0"/>
              <a:t>intenso</a:t>
            </a:r>
            <a:r>
              <a:rPr lang="en-US" dirty="0" smtClean="0"/>
              <a:t> </a:t>
            </a:r>
            <a:r>
              <a:rPr lang="en-US" dirty="0" err="1" smtClean="0"/>
              <a:t>envolvimento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caracteriza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métodos</a:t>
            </a:r>
            <a:r>
              <a:rPr lang="en-US" dirty="0" smtClean="0"/>
              <a:t> </a:t>
            </a:r>
            <a:r>
              <a:rPr lang="en-US" dirty="0" err="1" smtClean="0"/>
              <a:t>ágeis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priorização</a:t>
            </a:r>
            <a:r>
              <a:rPr lang="en-US" dirty="0" smtClean="0"/>
              <a:t> de </a:t>
            </a:r>
            <a:r>
              <a:rPr lang="en-US" dirty="0" err="1" smtClean="0"/>
              <a:t>mudanças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ser </a:t>
            </a:r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onde</a:t>
            </a:r>
            <a:r>
              <a:rPr lang="en-US" dirty="0" smtClean="0"/>
              <a:t> </a:t>
            </a:r>
            <a:r>
              <a:rPr lang="en-US" dirty="0" err="1" smtClean="0"/>
              <a:t>existem</a:t>
            </a:r>
            <a:r>
              <a:rPr lang="en-US" dirty="0" smtClean="0"/>
              <a:t> </a:t>
            </a:r>
            <a:r>
              <a:rPr lang="en-US" dirty="0" err="1" smtClean="0"/>
              <a:t>múltiplos</a:t>
            </a:r>
            <a:r>
              <a:rPr lang="en-US" dirty="0" smtClean="0"/>
              <a:t> stakeholders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manutencão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simplicidade</a:t>
            </a:r>
            <a:r>
              <a:rPr lang="en-US" dirty="0" smtClean="0"/>
              <a:t> </a:t>
            </a:r>
            <a:r>
              <a:rPr lang="en-US" dirty="0" err="1" smtClean="0"/>
              <a:t>requer</a:t>
            </a:r>
            <a:r>
              <a:rPr lang="en-US" dirty="0" smtClean="0"/>
              <a:t> </a:t>
            </a:r>
            <a:r>
              <a:rPr lang="en-US" dirty="0" err="1" smtClean="0"/>
              <a:t>trabalho</a:t>
            </a:r>
            <a:r>
              <a:rPr lang="en-US" dirty="0" smtClean="0"/>
              <a:t> extra</a:t>
            </a:r>
          </a:p>
          <a:p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contratos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/>
              <a:t>Metodologias ágeis</a:t>
            </a:r>
            <a:br>
              <a:rPr lang="pt-BR"/>
            </a:br>
            <a:r>
              <a:rPr lang="pt-BR" sz="1600"/>
              <a:t>(agile software development ecosystems - ASDEs)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pt-BR" sz="2400" dirty="0"/>
              <a:t>XP (</a:t>
            </a:r>
            <a:r>
              <a:rPr lang="pt-BR" sz="2400" dirty="0" err="1"/>
              <a:t>eXtreme</a:t>
            </a:r>
            <a:r>
              <a:rPr lang="pt-BR" sz="2400" dirty="0"/>
              <a:t> Programming)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DSDM ( </a:t>
            </a:r>
            <a:r>
              <a:rPr lang="pt-BR" sz="2400" dirty="0" err="1"/>
              <a:t>Dynamic</a:t>
            </a:r>
            <a:r>
              <a:rPr lang="pt-BR" sz="2400" dirty="0"/>
              <a:t> Systems </a:t>
            </a:r>
            <a:r>
              <a:rPr lang="pt-BR" sz="2400" dirty="0" err="1"/>
              <a:t>Development</a:t>
            </a:r>
            <a:r>
              <a:rPr lang="pt-BR" sz="2400" dirty="0"/>
              <a:t> </a:t>
            </a:r>
            <a:r>
              <a:rPr lang="pt-BR" sz="2400" dirty="0" err="1"/>
              <a:t>Method</a:t>
            </a:r>
            <a:r>
              <a:rPr lang="pt-BR" sz="2400" dirty="0"/>
              <a:t>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Família </a:t>
            </a:r>
            <a:r>
              <a:rPr lang="pt-BR" sz="2400" dirty="0" err="1"/>
              <a:t>Crystal</a:t>
            </a:r>
            <a:endParaRPr lang="pt-BR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ASD (Adaptive Software Development)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SCRUM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FDD (</a:t>
            </a:r>
            <a:r>
              <a:rPr lang="en-US" sz="2400" dirty="0"/>
              <a:t>Feature-driven development</a:t>
            </a:r>
            <a:r>
              <a:rPr lang="pt-BR" sz="2400" dirty="0"/>
              <a:t>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LD ( </a:t>
            </a:r>
            <a:r>
              <a:rPr lang="pt-BR" sz="2400" dirty="0" err="1"/>
              <a:t>Lean</a:t>
            </a:r>
            <a:r>
              <a:rPr lang="pt-BR" sz="2400" dirty="0"/>
              <a:t> </a:t>
            </a:r>
            <a:r>
              <a:rPr lang="pt-BR" sz="2400" dirty="0" err="1"/>
              <a:t>Development</a:t>
            </a:r>
            <a:r>
              <a:rPr lang="pt-BR" sz="2400" dirty="0"/>
              <a:t> 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Open Source</a:t>
            </a:r>
          </a:p>
          <a:p>
            <a:pPr>
              <a:lnSpc>
                <a:spcPct val="80000"/>
              </a:lnSpc>
            </a:pPr>
            <a:endParaRPr lang="pt-BR" sz="2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400" dirty="0" err="1"/>
              <a:t>Obs</a:t>
            </a:r>
            <a:r>
              <a:rPr lang="pt-BR" sz="2400" dirty="0"/>
              <a:t>: Todos os seus autores com exceção do autor de LD e </a:t>
            </a:r>
            <a:r>
              <a:rPr lang="pt-BR" sz="2400" dirty="0" err="1"/>
              <a:t>OpenSource</a:t>
            </a:r>
            <a:r>
              <a:rPr lang="pt-BR" sz="2400" dirty="0"/>
              <a:t> participaram do Manifesto Ágil e portanto possuem princípios em comum.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105</TotalTime>
  <Words>1508</Words>
  <Application>Microsoft Office PowerPoint</Application>
  <PresentationFormat>Apresentação na tela (4:3)</PresentationFormat>
  <Paragraphs>279</Paragraphs>
  <Slides>40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40</vt:i4>
      </vt:variant>
    </vt:vector>
  </HeadingPairs>
  <TitlesOfParts>
    <vt:vector size="41" baseType="lpstr">
      <vt:lpstr>Mediano</vt:lpstr>
      <vt:lpstr>Metodologia ágil</vt:lpstr>
      <vt:lpstr>Slide 2</vt:lpstr>
      <vt:lpstr>Desennvolvimento rápido de software</vt:lpstr>
      <vt:lpstr>"Manifesto Para o Desenvolvimento Ágil de Software"</vt:lpstr>
      <vt:lpstr>Manifesto Ágil (Princípios)</vt:lpstr>
      <vt:lpstr>Metodologia Ágil</vt:lpstr>
      <vt:lpstr>O que é agilidade?</vt:lpstr>
      <vt:lpstr>Problemas com métodos ágeis</vt:lpstr>
      <vt:lpstr>Metodologias ágeis (agile software development ecosystems - ASDEs)</vt:lpstr>
      <vt:lpstr>XP (eXtreme Programming)</vt:lpstr>
      <vt:lpstr>XP (eXtreme Programming)</vt:lpstr>
      <vt:lpstr>DSDM (Dynamic Systems Development Method)           Método Dinâmico de Desenvolvimento de Sistemas</vt:lpstr>
      <vt:lpstr>DSDM (Dynamic Systems Development Method)  Método Dinâmico de Desenvolvimento de Sistemas</vt:lpstr>
      <vt:lpstr>DSDM</vt:lpstr>
      <vt:lpstr>DSDM</vt:lpstr>
      <vt:lpstr>DSDM - Cargos e Responsabilidades</vt:lpstr>
      <vt:lpstr>DSDM -</vt:lpstr>
      <vt:lpstr>Crystal</vt:lpstr>
      <vt:lpstr>Família Crystal/Clear</vt:lpstr>
      <vt:lpstr>Crystal/Clear</vt:lpstr>
      <vt:lpstr>ASD (Adaptive Software Development) Desenvolvimento Adaptável de Software</vt:lpstr>
      <vt:lpstr>ASD (Adaptive Software Development) Desenvolvimento Adaptável de Software</vt:lpstr>
      <vt:lpstr>ASD</vt:lpstr>
      <vt:lpstr>ASD</vt:lpstr>
      <vt:lpstr>ASD</vt:lpstr>
      <vt:lpstr>ASD</vt:lpstr>
      <vt:lpstr>SCRUM</vt:lpstr>
      <vt:lpstr>Rugby</vt:lpstr>
      <vt:lpstr>SCRUM</vt:lpstr>
      <vt:lpstr>Slide 30</vt:lpstr>
      <vt:lpstr>XP X SCRUM </vt:lpstr>
      <vt:lpstr>FDD(Feature-driven development)     Desenvolvimento Orientado a Funcionalidades</vt:lpstr>
      <vt:lpstr>FDD(Feature-driven development)     Desenvolvimento Orientado a Funcionalidades</vt:lpstr>
      <vt:lpstr>Slide 34</vt:lpstr>
      <vt:lpstr>FDD- Cargos e Responsabilidades</vt:lpstr>
      <vt:lpstr>FDD – Boas Práticas</vt:lpstr>
      <vt:lpstr>LD ( Lean Development )</vt:lpstr>
      <vt:lpstr>LD ( Lean Development )</vt:lpstr>
      <vt:lpstr>Open source</vt:lpstr>
      <vt:lpstr>Open Source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Metodologia ágil</dc:title>
  <dc:creator>lilian</dc:creator>
  <cp:lastModifiedBy>lilian</cp:lastModifiedBy>
  <cp:revision>11</cp:revision>
  <dcterms:created xsi:type="dcterms:W3CDTF">2012-08-31T08:47:54Z</dcterms:created>
  <dcterms:modified xsi:type="dcterms:W3CDTF">2012-08-31T10:33:00Z</dcterms:modified>
</cp:coreProperties>
</file>